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9" d="100"/>
          <a:sy n="79" d="100"/>
        </p:scale>
        <p:origin x="149" y="77"/>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04848-2199-167C-4975-BC475F6B492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EB5B78-8B03-8198-D1CD-E954E10A6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3DECCB-46D4-3B46-8E49-700969B93E82}"/>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D5692663-BC67-F959-7F37-C0F4CF285F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400455-8C8D-63FD-6303-F4858BB0C8D5}"/>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3747357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D0321-9E65-C4A5-2782-21415076794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C1A76D-1A55-32AA-305A-7D9A28966B6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7C9A04-2947-C2F0-7E15-34E52691A620}"/>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181A4390-D5F8-CA6A-EBC6-5889AA7E80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E12D61-4F88-CF3F-7C9B-5C8A0C28F9F1}"/>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5896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B10E368-9218-F343-8E81-9910E0085B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EF1B13-A35F-3340-58FC-3F05E096C12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D6DB7F-5E44-ECBC-BFA3-8D16671A2E1E}"/>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5A5BAB23-8826-E5B4-37B0-F6C5C58B77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A2FE4E-715D-E024-4CB3-98F3A7E886E9}"/>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1616429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67256-EFB9-F22A-EEA8-8FE98F0B5E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12F904-95DE-4A87-FB36-97B343172EE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30A04F-6AC2-377B-AAD6-12E148EA6AA1}"/>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0854CB8C-1683-FA34-4432-12A39A01E0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78BF0A-7E3A-9070-3A7F-52BA12BFA681}"/>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41434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5353D-797C-5064-304B-E02E109F44D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CA63D9E-51DD-307E-BF82-3A66CE1DBB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309411-5C36-D637-F34B-F456EF99E691}"/>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11F230DD-8D46-6D69-38CF-88CB1738CA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179A4D-72DA-7137-E17D-8B4A5F3BA8DF}"/>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190661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B32F1-70D9-0046-CFC6-DE09E44C1C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77C96B-E385-9CF8-DB7F-9CBD7B8889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211667-CE15-160D-CD77-F731E5B7E42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D1C640-6D97-C131-AEA3-08C1D77038E5}"/>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8053D9AA-F696-481B-9C71-64042007FB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ECBC4BC-0FAF-3492-68AB-4A2FCC76061B}"/>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159810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A3D3B-B13A-CFE1-686C-FE991AF231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195A93A-2FF8-5D23-C7D4-A980EFE63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0D14B96-56D3-420E-8C90-9980B69E31B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5AFA45-CF7B-E2B8-420D-F1E6073ACB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7343A70-74C2-D329-0A84-7C1A644F3B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9AC3DD-1F0F-A726-E37A-A200DDB8F47B}"/>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8" name="页脚占位符 7">
            <a:extLst>
              <a:ext uri="{FF2B5EF4-FFF2-40B4-BE49-F238E27FC236}">
                <a16:creationId xmlns:a16="http://schemas.microsoft.com/office/drawing/2014/main" id="{825B7BED-0C32-4A12-D7A2-1BE27E5BB2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9EA74A4-C762-4236-3250-DD4CEBF66477}"/>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31774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EB0DCA-0009-5DA5-6E70-A177999B05F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6B7E2CF-8709-8795-65BB-70116B1CB8BA}"/>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4" name="页脚占位符 3">
            <a:extLst>
              <a:ext uri="{FF2B5EF4-FFF2-40B4-BE49-F238E27FC236}">
                <a16:creationId xmlns:a16="http://schemas.microsoft.com/office/drawing/2014/main" id="{ACB47786-3E60-8A71-2192-F4363032ED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57DFC8-53B5-2CB2-AFBA-0CE6B1BB2DF5}"/>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2473902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4ACAD6-CC15-9E34-69AF-C2361EF6D746}"/>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3" name="页脚占位符 2">
            <a:extLst>
              <a:ext uri="{FF2B5EF4-FFF2-40B4-BE49-F238E27FC236}">
                <a16:creationId xmlns:a16="http://schemas.microsoft.com/office/drawing/2014/main" id="{E3CF1D5B-B5D7-90BA-E277-8627ADED39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846A9B-520C-1E4A-6C21-6A8773777770}"/>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233820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80E62-89D6-456C-B6D3-451BBE66EB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BCDE355-7336-136C-20B0-57779128CD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32E30C-F244-FFE6-8FCC-B00B72FB4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BB657F-7A92-9D65-1931-A751588796CF}"/>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A2C27D6A-F6A5-4343-BC1C-199413B04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AFACA2-BC85-8F4A-C329-550190966120}"/>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157839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9F878-43C7-C5E8-05EC-AE5BCD725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BF651C-A82B-AD14-EE8E-26BAA5249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24EBB9D-E5DD-D4EE-FD9A-D146A5C34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0583EE-F26B-78C5-04C4-257D31554558}"/>
              </a:ext>
            </a:extLst>
          </p:cNvPr>
          <p:cNvSpPr>
            <a:spLocks noGrp="1"/>
          </p:cNvSpPr>
          <p:nvPr>
            <p:ph type="dt" sz="half" idx="10"/>
          </p:nvPr>
        </p:nvSpPr>
        <p:spPr/>
        <p:txBody>
          <a:bodyPr/>
          <a:lstStyle/>
          <a:p>
            <a:fld id="{4BCC8328-6684-4698-B544-5795634EC05F}" type="datetimeFigureOut">
              <a:rPr lang="zh-CN" altLang="en-US" smtClean="0"/>
              <a:t>2023/4/28</a:t>
            </a:fld>
            <a:endParaRPr lang="zh-CN" altLang="en-US"/>
          </a:p>
        </p:txBody>
      </p:sp>
      <p:sp>
        <p:nvSpPr>
          <p:cNvPr id="6" name="页脚占位符 5">
            <a:extLst>
              <a:ext uri="{FF2B5EF4-FFF2-40B4-BE49-F238E27FC236}">
                <a16:creationId xmlns:a16="http://schemas.microsoft.com/office/drawing/2014/main" id="{37050AA1-194A-39F5-568D-9D634EDA76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610979-B19C-3F99-538F-352678FFBC97}"/>
              </a:ext>
            </a:extLst>
          </p:cNvPr>
          <p:cNvSpPr>
            <a:spLocks noGrp="1"/>
          </p:cNvSpPr>
          <p:nvPr>
            <p:ph type="sldNum" sz="quarter" idx="12"/>
          </p:nvPr>
        </p:nvSpPr>
        <p:spPr/>
        <p:txBody>
          <a:body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1647467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D6608D-38E1-0DC0-C5E4-B42154EBC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037491-008C-76CC-C82E-76EEB6B8F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C46FFE-2E7F-E207-E8F6-34F6F36CD8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CC8328-6684-4698-B544-5795634EC05F}" type="datetimeFigureOut">
              <a:rPr lang="zh-CN" altLang="en-US" smtClean="0"/>
              <a:t>2023/4/28</a:t>
            </a:fld>
            <a:endParaRPr lang="zh-CN" altLang="en-US"/>
          </a:p>
        </p:txBody>
      </p:sp>
      <p:sp>
        <p:nvSpPr>
          <p:cNvPr id="5" name="页脚占位符 4">
            <a:extLst>
              <a:ext uri="{FF2B5EF4-FFF2-40B4-BE49-F238E27FC236}">
                <a16:creationId xmlns:a16="http://schemas.microsoft.com/office/drawing/2014/main" id="{EAE1F37C-294E-3F22-3951-29A33E8A9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41019B-C8E2-2BBA-EBFE-16E2D00EC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135D2-E815-46C5-9FB5-606F74A2A778}" type="slidenum">
              <a:rPr lang="zh-CN" altLang="en-US" smtClean="0"/>
              <a:t>‹#›</a:t>
            </a:fld>
            <a:endParaRPr lang="zh-CN" altLang="en-US"/>
          </a:p>
        </p:txBody>
      </p:sp>
    </p:spTree>
    <p:extLst>
      <p:ext uri="{BB962C8B-B14F-4D97-AF65-F5344CB8AC3E}">
        <p14:creationId xmlns:p14="http://schemas.microsoft.com/office/powerpoint/2010/main" val="2926555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01D416-9E52-0B3F-6610-C8C8BE7E71D7}"/>
              </a:ext>
            </a:extLst>
          </p:cNvPr>
          <p:cNvPicPr>
            <a:picLocks noChangeAspect="1"/>
          </p:cNvPicPr>
          <p:nvPr/>
        </p:nvPicPr>
        <p:blipFill>
          <a:blip r:embed="rId2"/>
          <a:stretch>
            <a:fillRect/>
          </a:stretch>
        </p:blipFill>
        <p:spPr>
          <a:xfrm>
            <a:off x="1461440" y="652075"/>
            <a:ext cx="9269119" cy="5553850"/>
          </a:xfrm>
          <a:prstGeom prst="rect">
            <a:avLst/>
          </a:prstGeom>
        </p:spPr>
      </p:pic>
    </p:spTree>
    <p:extLst>
      <p:ext uri="{BB962C8B-B14F-4D97-AF65-F5344CB8AC3E}">
        <p14:creationId xmlns:p14="http://schemas.microsoft.com/office/powerpoint/2010/main" val="31375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A426B8-208F-93C7-F87B-972C35139C49}"/>
              </a:ext>
            </a:extLst>
          </p:cNvPr>
          <p:cNvPicPr>
            <a:picLocks noChangeAspect="1"/>
          </p:cNvPicPr>
          <p:nvPr/>
        </p:nvPicPr>
        <p:blipFill>
          <a:blip r:embed="rId2"/>
          <a:stretch>
            <a:fillRect/>
          </a:stretch>
        </p:blipFill>
        <p:spPr>
          <a:xfrm>
            <a:off x="308755" y="1123628"/>
            <a:ext cx="11574490" cy="4610743"/>
          </a:xfrm>
          <a:prstGeom prst="rect">
            <a:avLst/>
          </a:prstGeom>
        </p:spPr>
      </p:pic>
    </p:spTree>
    <p:extLst>
      <p:ext uri="{BB962C8B-B14F-4D97-AF65-F5344CB8AC3E}">
        <p14:creationId xmlns:p14="http://schemas.microsoft.com/office/powerpoint/2010/main" val="693494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61E832-6233-76A0-253A-2162A0E81499}"/>
              </a:ext>
            </a:extLst>
          </p:cNvPr>
          <p:cNvPicPr>
            <a:picLocks noChangeAspect="1"/>
          </p:cNvPicPr>
          <p:nvPr/>
        </p:nvPicPr>
        <p:blipFill>
          <a:blip r:embed="rId2"/>
          <a:stretch>
            <a:fillRect/>
          </a:stretch>
        </p:blipFill>
        <p:spPr>
          <a:xfrm>
            <a:off x="261123" y="894996"/>
            <a:ext cx="11669754" cy="5068007"/>
          </a:xfrm>
          <a:prstGeom prst="rect">
            <a:avLst/>
          </a:prstGeom>
        </p:spPr>
      </p:pic>
      <p:pic>
        <p:nvPicPr>
          <p:cNvPr id="5" name="图片 4">
            <a:extLst>
              <a:ext uri="{FF2B5EF4-FFF2-40B4-BE49-F238E27FC236}">
                <a16:creationId xmlns:a16="http://schemas.microsoft.com/office/drawing/2014/main" id="{93515570-386D-0CB3-0313-B8F23C184856}"/>
              </a:ext>
            </a:extLst>
          </p:cNvPr>
          <p:cNvPicPr>
            <a:picLocks noChangeAspect="1"/>
          </p:cNvPicPr>
          <p:nvPr/>
        </p:nvPicPr>
        <p:blipFill>
          <a:blip r:embed="rId3"/>
          <a:stretch>
            <a:fillRect/>
          </a:stretch>
        </p:blipFill>
        <p:spPr>
          <a:xfrm>
            <a:off x="261123" y="5963003"/>
            <a:ext cx="6592220" cy="838317"/>
          </a:xfrm>
          <a:prstGeom prst="rect">
            <a:avLst/>
          </a:prstGeom>
        </p:spPr>
      </p:pic>
    </p:spTree>
    <p:extLst>
      <p:ext uri="{BB962C8B-B14F-4D97-AF65-F5344CB8AC3E}">
        <p14:creationId xmlns:p14="http://schemas.microsoft.com/office/powerpoint/2010/main" val="411885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B2619A-3DEE-6FE8-FB30-5A425E218DF0}"/>
              </a:ext>
            </a:extLst>
          </p:cNvPr>
          <p:cNvPicPr>
            <a:picLocks noChangeAspect="1"/>
          </p:cNvPicPr>
          <p:nvPr/>
        </p:nvPicPr>
        <p:blipFill>
          <a:blip r:embed="rId2"/>
          <a:stretch>
            <a:fillRect/>
          </a:stretch>
        </p:blipFill>
        <p:spPr>
          <a:xfrm>
            <a:off x="394492" y="293434"/>
            <a:ext cx="11403016" cy="3629532"/>
          </a:xfrm>
          <a:prstGeom prst="rect">
            <a:avLst/>
          </a:prstGeom>
        </p:spPr>
      </p:pic>
      <p:pic>
        <p:nvPicPr>
          <p:cNvPr id="5" name="图片 4">
            <a:extLst>
              <a:ext uri="{FF2B5EF4-FFF2-40B4-BE49-F238E27FC236}">
                <a16:creationId xmlns:a16="http://schemas.microsoft.com/office/drawing/2014/main" id="{0DB07298-410E-EF6D-99B6-F3C105C89D0B}"/>
              </a:ext>
            </a:extLst>
          </p:cNvPr>
          <p:cNvPicPr>
            <a:picLocks noChangeAspect="1"/>
          </p:cNvPicPr>
          <p:nvPr/>
        </p:nvPicPr>
        <p:blipFill>
          <a:blip r:embed="rId3"/>
          <a:stretch>
            <a:fillRect/>
          </a:stretch>
        </p:blipFill>
        <p:spPr>
          <a:xfrm>
            <a:off x="394492" y="3922966"/>
            <a:ext cx="9164329" cy="2172003"/>
          </a:xfrm>
          <a:prstGeom prst="rect">
            <a:avLst/>
          </a:prstGeom>
        </p:spPr>
      </p:pic>
    </p:spTree>
    <p:extLst>
      <p:ext uri="{BB962C8B-B14F-4D97-AF65-F5344CB8AC3E}">
        <p14:creationId xmlns:p14="http://schemas.microsoft.com/office/powerpoint/2010/main" val="146386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F0B2C8-A41E-B443-97D6-45F937447913}"/>
              </a:ext>
            </a:extLst>
          </p:cNvPr>
          <p:cNvPicPr>
            <a:picLocks noChangeAspect="1"/>
          </p:cNvPicPr>
          <p:nvPr/>
        </p:nvPicPr>
        <p:blipFill>
          <a:blip r:embed="rId2"/>
          <a:stretch>
            <a:fillRect/>
          </a:stretch>
        </p:blipFill>
        <p:spPr>
          <a:xfrm>
            <a:off x="1542414" y="823549"/>
            <a:ext cx="9107171" cy="5210902"/>
          </a:xfrm>
          <a:prstGeom prst="rect">
            <a:avLst/>
          </a:prstGeom>
        </p:spPr>
      </p:pic>
    </p:spTree>
    <p:extLst>
      <p:ext uri="{BB962C8B-B14F-4D97-AF65-F5344CB8AC3E}">
        <p14:creationId xmlns:p14="http://schemas.microsoft.com/office/powerpoint/2010/main" val="411519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8157E5-3F7E-D5B3-2F54-04E3831DAC22}"/>
              </a:ext>
            </a:extLst>
          </p:cNvPr>
          <p:cNvPicPr>
            <a:picLocks noChangeAspect="1"/>
          </p:cNvPicPr>
          <p:nvPr/>
        </p:nvPicPr>
        <p:blipFill>
          <a:blip r:embed="rId2"/>
          <a:stretch>
            <a:fillRect/>
          </a:stretch>
        </p:blipFill>
        <p:spPr>
          <a:xfrm>
            <a:off x="1132782" y="756864"/>
            <a:ext cx="9926435" cy="5344271"/>
          </a:xfrm>
          <a:prstGeom prst="rect">
            <a:avLst/>
          </a:prstGeom>
        </p:spPr>
      </p:pic>
    </p:spTree>
    <p:extLst>
      <p:ext uri="{BB962C8B-B14F-4D97-AF65-F5344CB8AC3E}">
        <p14:creationId xmlns:p14="http://schemas.microsoft.com/office/powerpoint/2010/main" val="174514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5BAEBD-D469-400E-E21B-DD1BB814A6AF}"/>
              </a:ext>
            </a:extLst>
          </p:cNvPr>
          <p:cNvPicPr>
            <a:picLocks noChangeAspect="1"/>
          </p:cNvPicPr>
          <p:nvPr/>
        </p:nvPicPr>
        <p:blipFill>
          <a:blip r:embed="rId2"/>
          <a:stretch>
            <a:fillRect/>
          </a:stretch>
        </p:blipFill>
        <p:spPr>
          <a:xfrm>
            <a:off x="465939" y="1261760"/>
            <a:ext cx="11260121" cy="4334480"/>
          </a:xfrm>
          <a:prstGeom prst="rect">
            <a:avLst/>
          </a:prstGeom>
        </p:spPr>
      </p:pic>
    </p:spTree>
    <p:extLst>
      <p:ext uri="{BB962C8B-B14F-4D97-AF65-F5344CB8AC3E}">
        <p14:creationId xmlns:p14="http://schemas.microsoft.com/office/powerpoint/2010/main" val="24164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EF28409-4464-93FE-66E2-B27976FCFA1C}"/>
              </a:ext>
            </a:extLst>
          </p:cNvPr>
          <p:cNvPicPr>
            <a:picLocks noChangeAspect="1"/>
          </p:cNvPicPr>
          <p:nvPr/>
        </p:nvPicPr>
        <p:blipFill>
          <a:blip r:embed="rId2"/>
          <a:stretch>
            <a:fillRect/>
          </a:stretch>
        </p:blipFill>
        <p:spPr>
          <a:xfrm>
            <a:off x="0" y="0"/>
            <a:ext cx="6486794" cy="5194570"/>
          </a:xfrm>
          <a:prstGeom prst="rect">
            <a:avLst/>
          </a:prstGeom>
        </p:spPr>
      </p:pic>
      <p:pic>
        <p:nvPicPr>
          <p:cNvPr id="9" name="图片 8">
            <a:extLst>
              <a:ext uri="{FF2B5EF4-FFF2-40B4-BE49-F238E27FC236}">
                <a16:creationId xmlns:a16="http://schemas.microsoft.com/office/drawing/2014/main" id="{BA3FBB2D-BC35-A788-3E26-B196ECB32E3C}"/>
              </a:ext>
            </a:extLst>
          </p:cNvPr>
          <p:cNvPicPr>
            <a:picLocks noChangeAspect="1"/>
          </p:cNvPicPr>
          <p:nvPr/>
        </p:nvPicPr>
        <p:blipFill>
          <a:blip r:embed="rId3"/>
          <a:stretch>
            <a:fillRect/>
          </a:stretch>
        </p:blipFill>
        <p:spPr>
          <a:xfrm>
            <a:off x="0" y="5176239"/>
            <a:ext cx="6486794" cy="1681761"/>
          </a:xfrm>
          <a:prstGeom prst="rect">
            <a:avLst/>
          </a:prstGeom>
        </p:spPr>
      </p:pic>
      <p:pic>
        <p:nvPicPr>
          <p:cNvPr id="11" name="图片 10">
            <a:extLst>
              <a:ext uri="{FF2B5EF4-FFF2-40B4-BE49-F238E27FC236}">
                <a16:creationId xmlns:a16="http://schemas.microsoft.com/office/drawing/2014/main" id="{6DBE5C6B-93A6-ABCD-112C-56B4750D54F0}"/>
              </a:ext>
            </a:extLst>
          </p:cNvPr>
          <p:cNvPicPr>
            <a:picLocks noChangeAspect="1"/>
          </p:cNvPicPr>
          <p:nvPr/>
        </p:nvPicPr>
        <p:blipFill rotWithShape="1">
          <a:blip r:embed="rId4"/>
          <a:srcRect b="65842"/>
          <a:stretch/>
        </p:blipFill>
        <p:spPr>
          <a:xfrm>
            <a:off x="6707708" y="0"/>
            <a:ext cx="2893491" cy="1444507"/>
          </a:xfrm>
          <a:prstGeom prst="rect">
            <a:avLst/>
          </a:prstGeom>
        </p:spPr>
      </p:pic>
      <p:sp>
        <p:nvSpPr>
          <p:cNvPr id="12" name="文本框 11">
            <a:extLst>
              <a:ext uri="{FF2B5EF4-FFF2-40B4-BE49-F238E27FC236}">
                <a16:creationId xmlns:a16="http://schemas.microsoft.com/office/drawing/2014/main" id="{F8C7B2B3-8CA6-D0D9-511A-F50A53E2DAB8}"/>
              </a:ext>
            </a:extLst>
          </p:cNvPr>
          <p:cNvSpPr txBox="1"/>
          <p:nvPr/>
        </p:nvSpPr>
        <p:spPr>
          <a:xfrm>
            <a:off x="9822113" y="75922"/>
            <a:ext cx="1838528" cy="646331"/>
          </a:xfrm>
          <a:prstGeom prst="rect">
            <a:avLst/>
          </a:prstGeom>
          <a:noFill/>
        </p:spPr>
        <p:txBody>
          <a:bodyPr wrap="square" rtlCol="0">
            <a:spAutoFit/>
          </a:bodyPr>
          <a:lstStyle/>
          <a:p>
            <a:r>
              <a:rPr lang="zh-CN" altLang="en-US" b="1" dirty="0"/>
              <a:t>剩余内存大小</a:t>
            </a:r>
            <a:r>
              <a:rPr lang="en-US" altLang="zh-CN" b="1" dirty="0"/>
              <a:t>7672</a:t>
            </a:r>
            <a:r>
              <a:rPr lang="zh-CN" altLang="en-US" b="1" dirty="0"/>
              <a:t>字节</a:t>
            </a:r>
          </a:p>
        </p:txBody>
      </p:sp>
      <p:sp>
        <p:nvSpPr>
          <p:cNvPr id="15" name="文本框 14">
            <a:extLst>
              <a:ext uri="{FF2B5EF4-FFF2-40B4-BE49-F238E27FC236}">
                <a16:creationId xmlns:a16="http://schemas.microsoft.com/office/drawing/2014/main" id="{27EC7C60-35D4-8028-600D-B276E801CB95}"/>
              </a:ext>
            </a:extLst>
          </p:cNvPr>
          <p:cNvSpPr txBox="1"/>
          <p:nvPr/>
        </p:nvSpPr>
        <p:spPr>
          <a:xfrm>
            <a:off x="6809362" y="1566153"/>
            <a:ext cx="5068110" cy="1477328"/>
          </a:xfrm>
          <a:prstGeom prst="rect">
            <a:avLst/>
          </a:prstGeom>
          <a:noFill/>
        </p:spPr>
        <p:txBody>
          <a:bodyPr wrap="square" rtlCol="0">
            <a:spAutoFit/>
          </a:bodyPr>
          <a:lstStyle/>
          <a:p>
            <a:r>
              <a:rPr lang="en-US" altLang="zh-CN" b="1" dirty="0"/>
              <a:t>#define </a:t>
            </a:r>
            <a:r>
              <a:rPr lang="en-US" altLang="zh-CN" b="1" dirty="0" err="1"/>
              <a:t>configTOTAL_HEAP_SIZE</a:t>
            </a:r>
            <a:r>
              <a:rPr lang="en-US" altLang="zh-CN" b="1" dirty="0"/>
              <a:t>                           ((</a:t>
            </a:r>
            <a:r>
              <a:rPr lang="en-US" altLang="zh-CN" b="1" dirty="0" err="1"/>
              <a:t>size_t</a:t>
            </a:r>
            <a:r>
              <a:rPr lang="en-US" altLang="zh-CN" b="1" dirty="0"/>
              <a:t>)(10 * 1024))   /* </a:t>
            </a:r>
            <a:r>
              <a:rPr lang="en-US" altLang="zh-CN" b="1" dirty="0" err="1"/>
              <a:t>FreeRTOS</a:t>
            </a:r>
            <a:r>
              <a:rPr lang="zh-CN" altLang="en-US" b="1" dirty="0"/>
              <a:t>堆中可用的</a:t>
            </a:r>
            <a:r>
              <a:rPr lang="en-US" altLang="zh-CN" b="1" dirty="0"/>
              <a:t>RAM</a:t>
            </a:r>
            <a:r>
              <a:rPr lang="zh-CN" altLang="en-US" b="1" dirty="0"/>
              <a:t>总量</a:t>
            </a:r>
            <a:r>
              <a:rPr lang="en-US" altLang="zh-CN" b="1" dirty="0"/>
              <a:t>, </a:t>
            </a:r>
            <a:r>
              <a:rPr lang="zh-CN" altLang="en-US" b="1" dirty="0"/>
              <a:t>单位</a:t>
            </a:r>
            <a:r>
              <a:rPr lang="en-US" altLang="zh-CN" b="1" dirty="0"/>
              <a:t>: Byte, </a:t>
            </a:r>
            <a:r>
              <a:rPr lang="zh-CN" altLang="en-US" b="1" dirty="0"/>
              <a:t>无默认需定义 *</a:t>
            </a:r>
            <a:r>
              <a:rPr lang="en-US" altLang="zh-CN" b="1" dirty="0"/>
              <a:t>/</a:t>
            </a:r>
            <a:r>
              <a:rPr lang="zh-CN" altLang="en-US" b="1" dirty="0"/>
              <a:t>，因为前面创建了开始任务，任务</a:t>
            </a:r>
            <a:r>
              <a:rPr lang="en-US" altLang="zh-CN" b="1" dirty="0"/>
              <a:t>1</a:t>
            </a:r>
            <a:r>
              <a:rPr lang="zh-CN" altLang="en-US" b="1" dirty="0"/>
              <a:t>，软件定时器，空闲任务，都消耗内存空间，只剩下</a:t>
            </a:r>
            <a:r>
              <a:rPr lang="en-US" altLang="zh-CN" b="1" dirty="0"/>
              <a:t>7672</a:t>
            </a:r>
            <a:r>
              <a:rPr lang="zh-CN" altLang="en-US" b="1" dirty="0"/>
              <a:t>字节</a:t>
            </a:r>
          </a:p>
        </p:txBody>
      </p:sp>
      <p:pic>
        <p:nvPicPr>
          <p:cNvPr id="17" name="图片 16">
            <a:extLst>
              <a:ext uri="{FF2B5EF4-FFF2-40B4-BE49-F238E27FC236}">
                <a16:creationId xmlns:a16="http://schemas.microsoft.com/office/drawing/2014/main" id="{F2B252EC-1F4A-9791-5931-98C04070CA88}"/>
              </a:ext>
            </a:extLst>
          </p:cNvPr>
          <p:cNvPicPr>
            <a:picLocks noChangeAspect="1"/>
          </p:cNvPicPr>
          <p:nvPr/>
        </p:nvPicPr>
        <p:blipFill>
          <a:blip r:embed="rId5"/>
          <a:stretch>
            <a:fillRect/>
          </a:stretch>
        </p:blipFill>
        <p:spPr>
          <a:xfrm>
            <a:off x="6809362" y="3165127"/>
            <a:ext cx="2334638" cy="1420375"/>
          </a:xfrm>
          <a:prstGeom prst="rect">
            <a:avLst/>
          </a:prstGeom>
        </p:spPr>
      </p:pic>
      <p:sp>
        <p:nvSpPr>
          <p:cNvPr id="18" name="文本框 17">
            <a:extLst>
              <a:ext uri="{FF2B5EF4-FFF2-40B4-BE49-F238E27FC236}">
                <a16:creationId xmlns:a16="http://schemas.microsoft.com/office/drawing/2014/main" id="{5C2145FC-C948-6EA3-BC98-6D2FD4D7B288}"/>
              </a:ext>
            </a:extLst>
          </p:cNvPr>
          <p:cNvSpPr txBox="1"/>
          <p:nvPr/>
        </p:nvSpPr>
        <p:spPr>
          <a:xfrm>
            <a:off x="6707708" y="4585502"/>
            <a:ext cx="4829296" cy="646331"/>
          </a:xfrm>
          <a:prstGeom prst="rect">
            <a:avLst/>
          </a:prstGeom>
          <a:noFill/>
        </p:spPr>
        <p:txBody>
          <a:bodyPr wrap="square" rtlCol="0">
            <a:spAutoFit/>
          </a:bodyPr>
          <a:lstStyle/>
          <a:p>
            <a:r>
              <a:rPr lang="en-US" altLang="zh-CN" b="1" dirty="0"/>
              <a:t>Key0</a:t>
            </a:r>
            <a:r>
              <a:rPr lang="zh-CN" altLang="en-US" b="1" dirty="0"/>
              <a:t>按下，申请的是</a:t>
            </a:r>
            <a:r>
              <a:rPr lang="en-US" altLang="zh-CN" b="1" dirty="0"/>
              <a:t>30</a:t>
            </a:r>
            <a:r>
              <a:rPr lang="zh-CN" altLang="en-US" b="1" dirty="0"/>
              <a:t>字节但是少了</a:t>
            </a:r>
            <a:r>
              <a:rPr lang="en-US" altLang="zh-CN" b="1" dirty="0"/>
              <a:t>40</a:t>
            </a:r>
            <a:r>
              <a:rPr lang="zh-CN" altLang="en-US" b="1" dirty="0"/>
              <a:t>字节，多申请的</a:t>
            </a:r>
            <a:r>
              <a:rPr lang="en-US" altLang="zh-CN" b="1" dirty="0"/>
              <a:t>10</a:t>
            </a:r>
            <a:r>
              <a:rPr lang="zh-CN" altLang="en-US" b="1" dirty="0"/>
              <a:t>个字节是用于哪里？</a:t>
            </a:r>
          </a:p>
        </p:txBody>
      </p:sp>
      <p:pic>
        <p:nvPicPr>
          <p:cNvPr id="19" name="图片 18">
            <a:extLst>
              <a:ext uri="{FF2B5EF4-FFF2-40B4-BE49-F238E27FC236}">
                <a16:creationId xmlns:a16="http://schemas.microsoft.com/office/drawing/2014/main" id="{1AF1BCEE-34D2-1092-798B-C03FB96B9CCD}"/>
              </a:ext>
            </a:extLst>
          </p:cNvPr>
          <p:cNvPicPr>
            <a:picLocks noChangeAspect="1"/>
          </p:cNvPicPr>
          <p:nvPr/>
        </p:nvPicPr>
        <p:blipFill>
          <a:blip r:embed="rId6"/>
          <a:stretch>
            <a:fillRect/>
          </a:stretch>
        </p:blipFill>
        <p:spPr>
          <a:xfrm>
            <a:off x="6809361" y="5291847"/>
            <a:ext cx="2809029" cy="1206230"/>
          </a:xfrm>
          <a:prstGeom prst="rect">
            <a:avLst/>
          </a:prstGeom>
        </p:spPr>
      </p:pic>
      <p:sp>
        <p:nvSpPr>
          <p:cNvPr id="20" name="文本框 19">
            <a:extLst>
              <a:ext uri="{FF2B5EF4-FFF2-40B4-BE49-F238E27FC236}">
                <a16:creationId xmlns:a16="http://schemas.microsoft.com/office/drawing/2014/main" id="{A735C916-F63F-0D06-86D0-53BF9CF46B0A}"/>
              </a:ext>
            </a:extLst>
          </p:cNvPr>
          <p:cNvSpPr txBox="1"/>
          <p:nvPr/>
        </p:nvSpPr>
        <p:spPr>
          <a:xfrm>
            <a:off x="9262998" y="5433297"/>
            <a:ext cx="2809028" cy="1200329"/>
          </a:xfrm>
          <a:prstGeom prst="rect">
            <a:avLst/>
          </a:prstGeom>
          <a:noFill/>
        </p:spPr>
        <p:txBody>
          <a:bodyPr wrap="square" rtlCol="0">
            <a:spAutoFit/>
          </a:bodyPr>
          <a:lstStyle/>
          <a:p>
            <a:r>
              <a:rPr lang="en-US" altLang="zh-CN" b="1" dirty="0"/>
              <a:t>Key1</a:t>
            </a:r>
            <a:r>
              <a:rPr lang="zh-CN" altLang="en-US" b="1" dirty="0"/>
              <a:t>按下，释放内存，又变成了</a:t>
            </a:r>
            <a:r>
              <a:rPr lang="en-US" altLang="zh-CN" b="1" dirty="0"/>
              <a:t>7672</a:t>
            </a:r>
            <a:r>
              <a:rPr lang="zh-CN" altLang="en-US" b="1" dirty="0"/>
              <a:t>字节，</a:t>
            </a:r>
            <a:r>
              <a:rPr lang="zh-CN" altLang="en-US" b="1" dirty="0">
                <a:solidFill>
                  <a:srgbClr val="FF0000"/>
                </a:solidFill>
              </a:rPr>
              <a:t>注：每个地址只能释放一次，重复释放会失败</a:t>
            </a:r>
          </a:p>
        </p:txBody>
      </p:sp>
    </p:spTree>
    <p:extLst>
      <p:ext uri="{BB962C8B-B14F-4D97-AF65-F5344CB8AC3E}">
        <p14:creationId xmlns:p14="http://schemas.microsoft.com/office/powerpoint/2010/main" val="423573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123DCE-AC7A-C88D-61C0-51FFF461E824}"/>
              </a:ext>
            </a:extLst>
          </p:cNvPr>
          <p:cNvSpPr txBox="1"/>
          <p:nvPr/>
        </p:nvSpPr>
        <p:spPr>
          <a:xfrm>
            <a:off x="135659" y="213158"/>
            <a:ext cx="4829296" cy="646331"/>
          </a:xfrm>
          <a:prstGeom prst="rect">
            <a:avLst/>
          </a:prstGeom>
          <a:noFill/>
        </p:spPr>
        <p:txBody>
          <a:bodyPr wrap="square" rtlCol="0">
            <a:spAutoFit/>
          </a:bodyPr>
          <a:lstStyle/>
          <a:p>
            <a:r>
              <a:rPr lang="en-US" altLang="zh-CN" b="1" dirty="0">
                <a:solidFill>
                  <a:srgbClr val="FF0000"/>
                </a:solidFill>
              </a:rPr>
              <a:t>Key0</a:t>
            </a:r>
            <a:r>
              <a:rPr lang="zh-CN" altLang="en-US" b="1" dirty="0">
                <a:solidFill>
                  <a:srgbClr val="FF0000"/>
                </a:solidFill>
              </a:rPr>
              <a:t>按下，申请的是</a:t>
            </a:r>
            <a:r>
              <a:rPr lang="en-US" altLang="zh-CN" b="1" dirty="0">
                <a:solidFill>
                  <a:srgbClr val="FF0000"/>
                </a:solidFill>
              </a:rPr>
              <a:t>30</a:t>
            </a:r>
            <a:r>
              <a:rPr lang="zh-CN" altLang="en-US" b="1" dirty="0">
                <a:solidFill>
                  <a:srgbClr val="FF0000"/>
                </a:solidFill>
              </a:rPr>
              <a:t>字节但是少了</a:t>
            </a:r>
            <a:r>
              <a:rPr lang="en-US" altLang="zh-CN" b="1" dirty="0">
                <a:solidFill>
                  <a:srgbClr val="FF0000"/>
                </a:solidFill>
              </a:rPr>
              <a:t>40</a:t>
            </a:r>
            <a:r>
              <a:rPr lang="zh-CN" altLang="en-US" b="1" dirty="0">
                <a:solidFill>
                  <a:srgbClr val="FF0000"/>
                </a:solidFill>
              </a:rPr>
              <a:t>字节，多申请的</a:t>
            </a:r>
            <a:r>
              <a:rPr lang="en-US" altLang="zh-CN" b="1" dirty="0">
                <a:solidFill>
                  <a:srgbClr val="FF0000"/>
                </a:solidFill>
              </a:rPr>
              <a:t>10</a:t>
            </a:r>
            <a:r>
              <a:rPr lang="zh-CN" altLang="en-US" b="1" dirty="0">
                <a:solidFill>
                  <a:srgbClr val="FF0000"/>
                </a:solidFill>
              </a:rPr>
              <a:t>个字节是用于哪里？</a:t>
            </a:r>
          </a:p>
        </p:txBody>
      </p:sp>
      <p:pic>
        <p:nvPicPr>
          <p:cNvPr id="4" name="图片 3">
            <a:extLst>
              <a:ext uri="{FF2B5EF4-FFF2-40B4-BE49-F238E27FC236}">
                <a16:creationId xmlns:a16="http://schemas.microsoft.com/office/drawing/2014/main" id="{5579408B-FDE0-0DF5-7394-C3F428D7129E}"/>
              </a:ext>
            </a:extLst>
          </p:cNvPr>
          <p:cNvPicPr>
            <a:picLocks noChangeAspect="1"/>
          </p:cNvPicPr>
          <p:nvPr/>
        </p:nvPicPr>
        <p:blipFill>
          <a:blip r:embed="rId2"/>
          <a:stretch>
            <a:fillRect/>
          </a:stretch>
        </p:blipFill>
        <p:spPr>
          <a:xfrm>
            <a:off x="5623317" y="1226204"/>
            <a:ext cx="4058216" cy="4448796"/>
          </a:xfrm>
          <a:prstGeom prst="rect">
            <a:avLst/>
          </a:prstGeom>
        </p:spPr>
      </p:pic>
      <p:pic>
        <p:nvPicPr>
          <p:cNvPr id="6" name="图片 5">
            <a:extLst>
              <a:ext uri="{FF2B5EF4-FFF2-40B4-BE49-F238E27FC236}">
                <a16:creationId xmlns:a16="http://schemas.microsoft.com/office/drawing/2014/main" id="{F6F93932-8508-00A6-7AE2-577C449E3776}"/>
              </a:ext>
            </a:extLst>
          </p:cNvPr>
          <p:cNvPicPr>
            <a:picLocks noChangeAspect="1"/>
          </p:cNvPicPr>
          <p:nvPr/>
        </p:nvPicPr>
        <p:blipFill>
          <a:blip r:embed="rId3"/>
          <a:stretch>
            <a:fillRect/>
          </a:stretch>
        </p:blipFill>
        <p:spPr>
          <a:xfrm>
            <a:off x="141538" y="1226204"/>
            <a:ext cx="5144218" cy="2095792"/>
          </a:xfrm>
          <a:prstGeom prst="rect">
            <a:avLst/>
          </a:prstGeom>
        </p:spPr>
      </p:pic>
      <p:pic>
        <p:nvPicPr>
          <p:cNvPr id="8" name="图片 7">
            <a:extLst>
              <a:ext uri="{FF2B5EF4-FFF2-40B4-BE49-F238E27FC236}">
                <a16:creationId xmlns:a16="http://schemas.microsoft.com/office/drawing/2014/main" id="{D498BD98-E062-B5A3-5742-17F8E119D5E3}"/>
              </a:ext>
            </a:extLst>
          </p:cNvPr>
          <p:cNvPicPr>
            <a:picLocks noChangeAspect="1"/>
          </p:cNvPicPr>
          <p:nvPr/>
        </p:nvPicPr>
        <p:blipFill>
          <a:blip r:embed="rId4"/>
          <a:stretch>
            <a:fillRect/>
          </a:stretch>
        </p:blipFill>
        <p:spPr>
          <a:xfrm>
            <a:off x="550100" y="3536005"/>
            <a:ext cx="3753374" cy="2152950"/>
          </a:xfrm>
          <a:prstGeom prst="rect">
            <a:avLst/>
          </a:prstGeom>
        </p:spPr>
      </p:pic>
      <p:sp>
        <p:nvSpPr>
          <p:cNvPr id="10" name="文本框 9">
            <a:extLst>
              <a:ext uri="{FF2B5EF4-FFF2-40B4-BE49-F238E27FC236}">
                <a16:creationId xmlns:a16="http://schemas.microsoft.com/office/drawing/2014/main" id="{66AA4430-4CD3-14E6-386E-EC10F51E50B4}"/>
              </a:ext>
            </a:extLst>
          </p:cNvPr>
          <p:cNvSpPr txBox="1"/>
          <p:nvPr/>
        </p:nvSpPr>
        <p:spPr>
          <a:xfrm>
            <a:off x="5285756" y="213158"/>
            <a:ext cx="6897651" cy="923330"/>
          </a:xfrm>
          <a:prstGeom prst="rect">
            <a:avLst/>
          </a:prstGeom>
          <a:noFill/>
        </p:spPr>
        <p:txBody>
          <a:bodyPr wrap="square" rtlCol="0">
            <a:spAutoFit/>
          </a:bodyPr>
          <a:lstStyle/>
          <a:p>
            <a:r>
              <a:rPr lang="en-US" altLang="zh-CN" b="1" dirty="0"/>
              <a:t>10</a:t>
            </a:r>
            <a:r>
              <a:rPr lang="zh-CN" altLang="en-US" b="1" dirty="0"/>
              <a:t>字节空间主要就是用来存储管理申请的内存块的结构体了，每次申请内存都要分配</a:t>
            </a:r>
            <a:r>
              <a:rPr lang="zh-CN" altLang="en-US" b="1" dirty="0">
                <a:solidFill>
                  <a:srgbClr val="FF0000"/>
                </a:solidFill>
              </a:rPr>
              <a:t>结构体</a:t>
            </a:r>
            <a:r>
              <a:rPr lang="zh-CN" altLang="en-US" b="1" dirty="0"/>
              <a:t>的内存空间，结构体是记录了申请的内存块的信息，除此之外还有</a:t>
            </a:r>
            <a:r>
              <a:rPr lang="zh-CN" altLang="en-US" b="1" dirty="0">
                <a:solidFill>
                  <a:srgbClr val="FF0000"/>
                </a:solidFill>
              </a:rPr>
              <a:t>内存对齐也需要额外的内存空间</a:t>
            </a:r>
          </a:p>
        </p:txBody>
      </p:sp>
    </p:spTree>
    <p:extLst>
      <p:ext uri="{BB962C8B-B14F-4D97-AF65-F5344CB8AC3E}">
        <p14:creationId xmlns:p14="http://schemas.microsoft.com/office/powerpoint/2010/main" val="1478704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2088EB6-533B-E93F-5114-AB60D981BE4B}"/>
              </a:ext>
            </a:extLst>
          </p:cNvPr>
          <p:cNvSpPr txBox="1"/>
          <p:nvPr/>
        </p:nvSpPr>
        <p:spPr>
          <a:xfrm>
            <a:off x="2791838" y="1653702"/>
            <a:ext cx="7081736"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下面介绍</a:t>
            </a:r>
            <a:r>
              <a:rPr lang="en-US" altLang="zh-CN" sz="3200" b="1" dirty="0">
                <a:latin typeface="微软雅黑" panose="020B0503020204020204" pitchFamily="34" charset="-122"/>
                <a:ea typeface="微软雅黑" panose="020B0503020204020204" pitchFamily="34" charset="-122"/>
              </a:rPr>
              <a:t>heap4</a:t>
            </a:r>
            <a:r>
              <a:rPr lang="zh-CN" altLang="en-US" sz="3200" b="1" dirty="0">
                <a:latin typeface="微软雅黑" panose="020B0503020204020204" pitchFamily="34" charset="-122"/>
                <a:ea typeface="微软雅黑" panose="020B0503020204020204" pitchFamily="34" charset="-122"/>
              </a:rPr>
              <a:t>的内存管理算法源码</a:t>
            </a:r>
          </a:p>
        </p:txBody>
      </p:sp>
    </p:spTree>
    <p:extLst>
      <p:ext uri="{BB962C8B-B14F-4D97-AF65-F5344CB8AC3E}">
        <p14:creationId xmlns:p14="http://schemas.microsoft.com/office/powerpoint/2010/main" val="4208033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B46B98-648A-F63B-1171-CB7F292F4BA7}"/>
              </a:ext>
            </a:extLst>
          </p:cNvPr>
          <p:cNvPicPr>
            <a:picLocks noChangeAspect="1"/>
          </p:cNvPicPr>
          <p:nvPr/>
        </p:nvPicPr>
        <p:blipFill>
          <a:blip r:embed="rId2"/>
          <a:stretch>
            <a:fillRect/>
          </a:stretch>
        </p:blipFill>
        <p:spPr>
          <a:xfrm>
            <a:off x="0" y="836551"/>
            <a:ext cx="5306165" cy="1838582"/>
          </a:xfrm>
          <a:prstGeom prst="rect">
            <a:avLst/>
          </a:prstGeom>
        </p:spPr>
      </p:pic>
      <p:sp>
        <p:nvSpPr>
          <p:cNvPr id="4" name="文本框 3">
            <a:extLst>
              <a:ext uri="{FF2B5EF4-FFF2-40B4-BE49-F238E27FC236}">
                <a16:creationId xmlns:a16="http://schemas.microsoft.com/office/drawing/2014/main" id="{2A57EC56-1A39-84E2-B211-8A4D7D0CC607}"/>
              </a:ext>
            </a:extLst>
          </p:cNvPr>
          <p:cNvSpPr txBox="1"/>
          <p:nvPr/>
        </p:nvSpPr>
        <p:spPr>
          <a:xfrm>
            <a:off x="5486400" y="982494"/>
            <a:ext cx="399806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定义一个结构体类型</a:t>
            </a:r>
          </a:p>
        </p:txBody>
      </p:sp>
      <p:pic>
        <p:nvPicPr>
          <p:cNvPr id="6" name="图片 5">
            <a:extLst>
              <a:ext uri="{FF2B5EF4-FFF2-40B4-BE49-F238E27FC236}">
                <a16:creationId xmlns:a16="http://schemas.microsoft.com/office/drawing/2014/main" id="{F2F48233-593E-62CD-B6C9-229237FAB5E7}"/>
              </a:ext>
            </a:extLst>
          </p:cNvPr>
          <p:cNvPicPr>
            <a:picLocks noChangeAspect="1"/>
          </p:cNvPicPr>
          <p:nvPr/>
        </p:nvPicPr>
        <p:blipFill>
          <a:blip r:embed="rId3"/>
          <a:stretch>
            <a:fillRect/>
          </a:stretch>
        </p:blipFill>
        <p:spPr>
          <a:xfrm>
            <a:off x="262370" y="2928015"/>
            <a:ext cx="3962953" cy="3648584"/>
          </a:xfrm>
          <a:prstGeom prst="rect">
            <a:avLst/>
          </a:prstGeom>
        </p:spPr>
      </p:pic>
      <p:sp>
        <p:nvSpPr>
          <p:cNvPr id="7" name="文本框 6">
            <a:extLst>
              <a:ext uri="{FF2B5EF4-FFF2-40B4-BE49-F238E27FC236}">
                <a16:creationId xmlns:a16="http://schemas.microsoft.com/office/drawing/2014/main" id="{890EACCB-9C44-817D-67F4-C2BF0CD862D2}"/>
              </a:ext>
            </a:extLst>
          </p:cNvPr>
          <p:cNvSpPr txBox="1"/>
          <p:nvPr/>
        </p:nvSpPr>
        <p:spPr>
          <a:xfrm>
            <a:off x="4513634" y="5418306"/>
            <a:ext cx="1819072" cy="923330"/>
          </a:xfrm>
          <a:prstGeom prst="rect">
            <a:avLst/>
          </a:prstGeom>
          <a:noFill/>
        </p:spPr>
        <p:txBody>
          <a:bodyPr wrap="square" rtlCol="0">
            <a:spAutoFit/>
          </a:bodyPr>
          <a:lstStyle/>
          <a:p>
            <a:r>
              <a:rPr lang="en-US" altLang="zh-CN" b="1" dirty="0" err="1"/>
              <a:t>Size_t</a:t>
            </a:r>
            <a:r>
              <a:rPr lang="zh-CN" altLang="en-US" b="1" dirty="0"/>
              <a:t>是</a:t>
            </a:r>
            <a:r>
              <a:rPr lang="en-US" altLang="zh-CN" b="1" dirty="0"/>
              <a:t>32</a:t>
            </a:r>
            <a:r>
              <a:rPr lang="zh-CN" altLang="en-US" b="1" dirty="0"/>
              <a:t>位的数据类型，内存块大小最大</a:t>
            </a:r>
            <a:r>
              <a:rPr lang="en-US" altLang="zh-CN" b="1" dirty="0"/>
              <a:t>31</a:t>
            </a:r>
            <a:r>
              <a:rPr lang="zh-CN" altLang="en-US" b="1" dirty="0"/>
              <a:t>位</a:t>
            </a:r>
          </a:p>
        </p:txBody>
      </p:sp>
      <p:pic>
        <p:nvPicPr>
          <p:cNvPr id="9" name="图片 8">
            <a:extLst>
              <a:ext uri="{FF2B5EF4-FFF2-40B4-BE49-F238E27FC236}">
                <a16:creationId xmlns:a16="http://schemas.microsoft.com/office/drawing/2014/main" id="{8EB68FB6-D3C8-332E-1493-8D0B747C0830}"/>
              </a:ext>
            </a:extLst>
          </p:cNvPr>
          <p:cNvPicPr>
            <a:picLocks noChangeAspect="1"/>
          </p:cNvPicPr>
          <p:nvPr/>
        </p:nvPicPr>
        <p:blipFill>
          <a:blip r:embed="rId4"/>
          <a:stretch>
            <a:fillRect/>
          </a:stretch>
        </p:blipFill>
        <p:spPr>
          <a:xfrm>
            <a:off x="4471481" y="4940008"/>
            <a:ext cx="3105583" cy="304843"/>
          </a:xfrm>
          <a:prstGeom prst="rect">
            <a:avLst/>
          </a:prstGeom>
        </p:spPr>
      </p:pic>
      <p:sp>
        <p:nvSpPr>
          <p:cNvPr id="10" name="文本框 9">
            <a:extLst>
              <a:ext uri="{FF2B5EF4-FFF2-40B4-BE49-F238E27FC236}">
                <a16:creationId xmlns:a16="http://schemas.microsoft.com/office/drawing/2014/main" id="{2609BA19-76D8-4927-E820-400757209A75}"/>
              </a:ext>
            </a:extLst>
          </p:cNvPr>
          <p:cNvSpPr txBox="1"/>
          <p:nvPr/>
        </p:nvSpPr>
        <p:spPr>
          <a:xfrm>
            <a:off x="7665396" y="4940008"/>
            <a:ext cx="2451370" cy="369332"/>
          </a:xfrm>
          <a:prstGeom prst="rect">
            <a:avLst/>
          </a:prstGeom>
          <a:noFill/>
        </p:spPr>
        <p:txBody>
          <a:bodyPr wrap="square" rtlCol="0">
            <a:spAutoFit/>
          </a:bodyPr>
          <a:lstStyle/>
          <a:p>
            <a:r>
              <a:rPr lang="zh-CN" altLang="en-US" b="1" dirty="0"/>
              <a:t>无符号</a:t>
            </a:r>
            <a:r>
              <a:rPr lang="en-US" altLang="zh-CN" b="1" dirty="0"/>
              <a:t>32</a:t>
            </a:r>
            <a:r>
              <a:rPr lang="zh-CN" altLang="en-US" b="1" dirty="0"/>
              <a:t>位</a:t>
            </a:r>
          </a:p>
        </p:txBody>
      </p:sp>
      <p:graphicFrame>
        <p:nvGraphicFramePr>
          <p:cNvPr id="11" name="表格 10">
            <a:extLst>
              <a:ext uri="{FF2B5EF4-FFF2-40B4-BE49-F238E27FC236}">
                <a16:creationId xmlns:a16="http://schemas.microsoft.com/office/drawing/2014/main" id="{4501FEBE-40F2-1D40-AAEE-2E0EBB40914F}"/>
              </a:ext>
            </a:extLst>
          </p:cNvPr>
          <p:cNvGraphicFramePr>
            <a:graphicFrameLocks noGrp="1"/>
          </p:cNvGraphicFramePr>
          <p:nvPr>
            <p:extLst>
              <p:ext uri="{D42A27DB-BD31-4B8C-83A1-F6EECF244321}">
                <p14:modId xmlns:p14="http://schemas.microsoft.com/office/powerpoint/2010/main" val="720231692"/>
              </p:ext>
            </p:extLst>
          </p:nvPr>
        </p:nvGraphicFramePr>
        <p:xfrm>
          <a:off x="4428868" y="3979161"/>
          <a:ext cx="6362808" cy="655320"/>
        </p:xfrm>
        <a:graphic>
          <a:graphicData uri="http://schemas.openxmlformats.org/drawingml/2006/table">
            <a:tbl>
              <a:tblPr/>
              <a:tblGrid>
                <a:gridCol w="2120936">
                  <a:extLst>
                    <a:ext uri="{9D8B030D-6E8A-4147-A177-3AD203B41FA5}">
                      <a16:colId xmlns:a16="http://schemas.microsoft.com/office/drawing/2014/main" val="2809649070"/>
                    </a:ext>
                  </a:extLst>
                </a:gridCol>
                <a:gridCol w="2120936">
                  <a:extLst>
                    <a:ext uri="{9D8B030D-6E8A-4147-A177-3AD203B41FA5}">
                      <a16:colId xmlns:a16="http://schemas.microsoft.com/office/drawing/2014/main" val="1722178588"/>
                    </a:ext>
                  </a:extLst>
                </a:gridCol>
                <a:gridCol w="2120936">
                  <a:extLst>
                    <a:ext uri="{9D8B030D-6E8A-4147-A177-3AD203B41FA5}">
                      <a16:colId xmlns:a16="http://schemas.microsoft.com/office/drawing/2014/main" val="3489448166"/>
                    </a:ext>
                  </a:extLst>
                </a:gridCol>
              </a:tblGrid>
              <a:tr h="0">
                <a:tc>
                  <a:txBody>
                    <a:bodyPr/>
                    <a:lstStyle/>
                    <a:p>
                      <a:pPr fontAlgn="t"/>
                      <a:r>
                        <a:rPr lang="en-US">
                          <a:effectLst/>
                        </a:rPr>
                        <a:t>unsigned int</a:t>
                      </a:r>
                    </a:p>
                  </a:txBody>
                  <a:tcPr marL="38100" marR="38100" marT="53340" marB="53340">
                    <a:lnL w="7620" cap="flat" cmpd="sng" algn="ctr">
                      <a:solidFill>
                        <a:srgbClr val="D4D4D4"/>
                      </a:solidFill>
                      <a:prstDash val="solid"/>
                      <a:round/>
                      <a:headEnd type="none" w="med" len="med"/>
                      <a:tailEnd type="none" w="med" len="med"/>
                    </a:lnL>
                    <a:lnR w="7620" cap="flat" cmpd="sng" algn="ctr">
                      <a:solidFill>
                        <a:srgbClr val="D4D4D4"/>
                      </a:solidFill>
                      <a:prstDash val="solid"/>
                      <a:round/>
                      <a:headEnd type="none" w="med" len="med"/>
                      <a:tailEnd type="none" w="med" len="med"/>
                    </a:lnR>
                    <a:lnT w="7620" cap="flat" cmpd="sng" algn="ctr">
                      <a:solidFill>
                        <a:srgbClr val="D4D4D4"/>
                      </a:solidFill>
                      <a:prstDash val="solid"/>
                      <a:round/>
                      <a:headEnd type="none" w="med" len="med"/>
                      <a:tailEnd type="none" w="med" len="med"/>
                    </a:lnT>
                    <a:lnB w="7620"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a:effectLst/>
                        </a:rPr>
                        <a:t>2 </a:t>
                      </a:r>
                      <a:r>
                        <a:rPr lang="zh-CN" altLang="en-US">
                          <a:effectLst/>
                        </a:rPr>
                        <a:t>或 </a:t>
                      </a:r>
                      <a:r>
                        <a:rPr lang="en-US" altLang="zh-CN">
                          <a:effectLst/>
                        </a:rPr>
                        <a:t>4 </a:t>
                      </a:r>
                      <a:r>
                        <a:rPr lang="zh-CN" altLang="en-US">
                          <a:effectLst/>
                        </a:rPr>
                        <a:t>字节</a:t>
                      </a:r>
                    </a:p>
                  </a:txBody>
                  <a:tcPr marL="38100" marR="38100" marT="53340" marB="53340">
                    <a:lnL w="7620" cap="flat" cmpd="sng" algn="ctr">
                      <a:solidFill>
                        <a:srgbClr val="D4D4D4"/>
                      </a:solidFill>
                      <a:prstDash val="solid"/>
                      <a:round/>
                      <a:headEnd type="none" w="med" len="med"/>
                      <a:tailEnd type="none" w="med" len="med"/>
                    </a:lnL>
                    <a:lnR w="7620" cap="flat" cmpd="sng" algn="ctr">
                      <a:solidFill>
                        <a:srgbClr val="D4D4D4"/>
                      </a:solidFill>
                      <a:prstDash val="solid"/>
                      <a:round/>
                      <a:headEnd type="none" w="med" len="med"/>
                      <a:tailEnd type="none" w="med" len="med"/>
                    </a:lnR>
                    <a:lnT w="7620" cap="flat" cmpd="sng" algn="ctr">
                      <a:solidFill>
                        <a:srgbClr val="D4D4D4"/>
                      </a:solidFill>
                      <a:prstDash val="solid"/>
                      <a:round/>
                      <a:headEnd type="none" w="med" len="med"/>
                      <a:tailEnd type="none" w="med" len="med"/>
                    </a:lnT>
                    <a:lnB w="7620"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dirty="0">
                          <a:effectLst/>
                        </a:rPr>
                        <a:t>0 </a:t>
                      </a:r>
                      <a:r>
                        <a:rPr lang="zh-CN" altLang="en-US" dirty="0">
                          <a:effectLst/>
                        </a:rPr>
                        <a:t>到 </a:t>
                      </a:r>
                      <a:r>
                        <a:rPr lang="en-US" altLang="zh-CN" dirty="0">
                          <a:effectLst/>
                        </a:rPr>
                        <a:t>65,535 </a:t>
                      </a:r>
                      <a:r>
                        <a:rPr lang="zh-CN" altLang="en-US" dirty="0">
                          <a:effectLst/>
                        </a:rPr>
                        <a:t>或 </a:t>
                      </a:r>
                      <a:r>
                        <a:rPr lang="en-US" altLang="zh-CN" dirty="0">
                          <a:effectLst/>
                        </a:rPr>
                        <a:t>0 </a:t>
                      </a:r>
                      <a:r>
                        <a:rPr lang="zh-CN" altLang="en-US" dirty="0">
                          <a:effectLst/>
                        </a:rPr>
                        <a:t>到 </a:t>
                      </a:r>
                      <a:r>
                        <a:rPr lang="en-US" altLang="zh-CN" dirty="0">
                          <a:effectLst/>
                        </a:rPr>
                        <a:t>4,294,967,295</a:t>
                      </a:r>
                    </a:p>
                  </a:txBody>
                  <a:tcPr marL="38100" marR="38100" marT="53340" marB="53340">
                    <a:lnL w="7620" cap="flat" cmpd="sng" algn="ctr">
                      <a:solidFill>
                        <a:srgbClr val="D4D4D4"/>
                      </a:solidFill>
                      <a:prstDash val="solid"/>
                      <a:round/>
                      <a:headEnd type="none" w="med" len="med"/>
                      <a:tailEnd type="none" w="med" len="med"/>
                    </a:lnL>
                    <a:lnR w="7620" cap="flat" cmpd="sng" algn="ctr">
                      <a:solidFill>
                        <a:srgbClr val="D4D4D4"/>
                      </a:solidFill>
                      <a:prstDash val="solid"/>
                      <a:round/>
                      <a:headEnd type="none" w="med" len="med"/>
                      <a:tailEnd type="none" w="med" len="med"/>
                    </a:lnR>
                    <a:lnT w="7620" cap="flat" cmpd="sng" algn="ctr">
                      <a:solidFill>
                        <a:srgbClr val="D4D4D4"/>
                      </a:solidFill>
                      <a:prstDash val="solid"/>
                      <a:round/>
                      <a:headEnd type="none" w="med" len="med"/>
                      <a:tailEnd type="none" w="med" len="med"/>
                    </a:lnT>
                    <a:lnB w="762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939270601"/>
                  </a:ext>
                </a:extLst>
              </a:tr>
            </a:tbl>
          </a:graphicData>
        </a:graphic>
      </p:graphicFrame>
    </p:spTree>
    <p:extLst>
      <p:ext uri="{BB962C8B-B14F-4D97-AF65-F5344CB8AC3E}">
        <p14:creationId xmlns:p14="http://schemas.microsoft.com/office/powerpoint/2010/main" val="78277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AE7CE5-C0F6-2D39-106C-8E8383BE4965}"/>
              </a:ext>
            </a:extLst>
          </p:cNvPr>
          <p:cNvPicPr>
            <a:picLocks noChangeAspect="1"/>
          </p:cNvPicPr>
          <p:nvPr/>
        </p:nvPicPr>
        <p:blipFill>
          <a:blip r:embed="rId2"/>
          <a:stretch>
            <a:fillRect/>
          </a:stretch>
        </p:blipFill>
        <p:spPr>
          <a:xfrm>
            <a:off x="2166389" y="1542787"/>
            <a:ext cx="7859222" cy="3772426"/>
          </a:xfrm>
          <a:prstGeom prst="rect">
            <a:avLst/>
          </a:prstGeom>
        </p:spPr>
      </p:pic>
    </p:spTree>
    <p:extLst>
      <p:ext uri="{BB962C8B-B14F-4D97-AF65-F5344CB8AC3E}">
        <p14:creationId xmlns:p14="http://schemas.microsoft.com/office/powerpoint/2010/main" val="2535839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9C7892-5DAB-0529-91A3-B7AFF28A84E3}"/>
              </a:ext>
            </a:extLst>
          </p:cNvPr>
          <p:cNvPicPr>
            <a:picLocks noChangeAspect="1"/>
          </p:cNvPicPr>
          <p:nvPr/>
        </p:nvPicPr>
        <p:blipFill>
          <a:blip r:embed="rId2"/>
          <a:stretch>
            <a:fillRect/>
          </a:stretch>
        </p:blipFill>
        <p:spPr>
          <a:xfrm>
            <a:off x="0" y="611470"/>
            <a:ext cx="6335009" cy="790685"/>
          </a:xfrm>
          <a:prstGeom prst="rect">
            <a:avLst/>
          </a:prstGeom>
        </p:spPr>
      </p:pic>
      <p:sp>
        <p:nvSpPr>
          <p:cNvPr id="4" name="文本框 3">
            <a:extLst>
              <a:ext uri="{FF2B5EF4-FFF2-40B4-BE49-F238E27FC236}">
                <a16:creationId xmlns:a16="http://schemas.microsoft.com/office/drawing/2014/main" id="{B7758688-1D1A-6D24-3EE8-4EDF2E965EA7}"/>
              </a:ext>
            </a:extLst>
          </p:cNvPr>
          <p:cNvSpPr txBox="1"/>
          <p:nvPr/>
        </p:nvSpPr>
        <p:spPr>
          <a:xfrm>
            <a:off x="321013" y="0"/>
            <a:ext cx="524320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首先是内存堆的初始化</a:t>
            </a:r>
          </a:p>
        </p:txBody>
      </p:sp>
      <p:pic>
        <p:nvPicPr>
          <p:cNvPr id="6" name="图片 5">
            <a:extLst>
              <a:ext uri="{FF2B5EF4-FFF2-40B4-BE49-F238E27FC236}">
                <a16:creationId xmlns:a16="http://schemas.microsoft.com/office/drawing/2014/main" id="{C1E35104-5D9C-4032-F97B-131BC6EAA64C}"/>
              </a:ext>
            </a:extLst>
          </p:cNvPr>
          <p:cNvPicPr>
            <a:picLocks noChangeAspect="1"/>
          </p:cNvPicPr>
          <p:nvPr/>
        </p:nvPicPr>
        <p:blipFill>
          <a:blip r:embed="rId3"/>
          <a:stretch>
            <a:fillRect/>
          </a:stretch>
        </p:blipFill>
        <p:spPr>
          <a:xfrm>
            <a:off x="0" y="1644293"/>
            <a:ext cx="9392961" cy="419158"/>
          </a:xfrm>
          <a:prstGeom prst="rect">
            <a:avLst/>
          </a:prstGeom>
        </p:spPr>
      </p:pic>
      <p:pic>
        <p:nvPicPr>
          <p:cNvPr id="8" name="图片 7">
            <a:extLst>
              <a:ext uri="{FF2B5EF4-FFF2-40B4-BE49-F238E27FC236}">
                <a16:creationId xmlns:a16="http://schemas.microsoft.com/office/drawing/2014/main" id="{24740AB8-9E3C-1511-2639-127C8CF7E20C}"/>
              </a:ext>
            </a:extLst>
          </p:cNvPr>
          <p:cNvPicPr>
            <a:picLocks noChangeAspect="1"/>
          </p:cNvPicPr>
          <p:nvPr/>
        </p:nvPicPr>
        <p:blipFill>
          <a:blip r:embed="rId4"/>
          <a:stretch>
            <a:fillRect/>
          </a:stretch>
        </p:blipFill>
        <p:spPr>
          <a:xfrm>
            <a:off x="0" y="2271542"/>
            <a:ext cx="9345329" cy="447737"/>
          </a:xfrm>
          <a:prstGeom prst="rect">
            <a:avLst/>
          </a:prstGeom>
        </p:spPr>
      </p:pic>
      <p:sp>
        <p:nvSpPr>
          <p:cNvPr id="9" name="文本框 8">
            <a:extLst>
              <a:ext uri="{FF2B5EF4-FFF2-40B4-BE49-F238E27FC236}">
                <a16:creationId xmlns:a16="http://schemas.microsoft.com/office/drawing/2014/main" id="{85C2A1B7-FB59-E859-1559-11E9785D9320}"/>
              </a:ext>
            </a:extLst>
          </p:cNvPr>
          <p:cNvSpPr txBox="1"/>
          <p:nvPr/>
        </p:nvSpPr>
        <p:spPr>
          <a:xfrm>
            <a:off x="710119" y="2719279"/>
            <a:ext cx="3511685" cy="369332"/>
          </a:xfrm>
          <a:prstGeom prst="rect">
            <a:avLst/>
          </a:prstGeom>
          <a:noFill/>
        </p:spPr>
        <p:txBody>
          <a:bodyPr wrap="square" rtlCol="0">
            <a:spAutoFit/>
          </a:bodyPr>
          <a:lstStyle/>
          <a:p>
            <a:r>
              <a:rPr lang="zh-CN" altLang="en-US" b="1" dirty="0">
                <a:solidFill>
                  <a:srgbClr val="FF0000"/>
                </a:solidFill>
              </a:rPr>
              <a:t>获取定义的大数组的起始地址</a:t>
            </a:r>
          </a:p>
        </p:txBody>
      </p:sp>
      <p:pic>
        <p:nvPicPr>
          <p:cNvPr id="11" name="图片 10">
            <a:extLst>
              <a:ext uri="{FF2B5EF4-FFF2-40B4-BE49-F238E27FC236}">
                <a16:creationId xmlns:a16="http://schemas.microsoft.com/office/drawing/2014/main" id="{B6ACEF55-249F-C14D-863E-8E79BC6DD075}"/>
              </a:ext>
            </a:extLst>
          </p:cNvPr>
          <p:cNvPicPr>
            <a:picLocks noChangeAspect="1"/>
          </p:cNvPicPr>
          <p:nvPr/>
        </p:nvPicPr>
        <p:blipFill>
          <a:blip r:embed="rId5"/>
          <a:stretch>
            <a:fillRect/>
          </a:stretch>
        </p:blipFill>
        <p:spPr>
          <a:xfrm>
            <a:off x="3857524" y="2719279"/>
            <a:ext cx="7259063" cy="352474"/>
          </a:xfrm>
          <a:prstGeom prst="rect">
            <a:avLst/>
          </a:prstGeom>
        </p:spPr>
      </p:pic>
      <p:pic>
        <p:nvPicPr>
          <p:cNvPr id="13" name="图片 12">
            <a:extLst>
              <a:ext uri="{FF2B5EF4-FFF2-40B4-BE49-F238E27FC236}">
                <a16:creationId xmlns:a16="http://schemas.microsoft.com/office/drawing/2014/main" id="{3F925600-E2DB-E9C0-38AC-465E8B77DD15}"/>
              </a:ext>
            </a:extLst>
          </p:cNvPr>
          <p:cNvPicPr>
            <a:picLocks noChangeAspect="1"/>
          </p:cNvPicPr>
          <p:nvPr/>
        </p:nvPicPr>
        <p:blipFill>
          <a:blip r:embed="rId6"/>
          <a:stretch>
            <a:fillRect/>
          </a:stretch>
        </p:blipFill>
        <p:spPr>
          <a:xfrm>
            <a:off x="0" y="3375107"/>
            <a:ext cx="9955014" cy="2124371"/>
          </a:xfrm>
          <a:prstGeom prst="rect">
            <a:avLst/>
          </a:prstGeom>
        </p:spPr>
      </p:pic>
      <p:sp>
        <p:nvSpPr>
          <p:cNvPr id="14" name="文本框 13">
            <a:extLst>
              <a:ext uri="{FF2B5EF4-FFF2-40B4-BE49-F238E27FC236}">
                <a16:creationId xmlns:a16="http://schemas.microsoft.com/office/drawing/2014/main" id="{B9347AD4-2F54-0630-174F-B62BBD656F39}"/>
              </a:ext>
            </a:extLst>
          </p:cNvPr>
          <p:cNvSpPr txBox="1"/>
          <p:nvPr/>
        </p:nvSpPr>
        <p:spPr>
          <a:xfrm>
            <a:off x="10145948" y="3429000"/>
            <a:ext cx="1912731" cy="2031325"/>
          </a:xfrm>
          <a:prstGeom prst="rect">
            <a:avLst/>
          </a:prstGeom>
          <a:noFill/>
        </p:spPr>
        <p:txBody>
          <a:bodyPr wrap="square" rtlCol="0">
            <a:spAutoFit/>
          </a:bodyPr>
          <a:lstStyle/>
          <a:p>
            <a:r>
              <a:rPr lang="zh-CN" altLang="en-US" b="1" dirty="0"/>
              <a:t>进行</a:t>
            </a:r>
            <a:r>
              <a:rPr lang="zh-CN" altLang="en-US" b="1" dirty="0">
                <a:solidFill>
                  <a:srgbClr val="FF0000"/>
                </a:solidFill>
              </a:rPr>
              <a:t>字节对齐操作</a:t>
            </a:r>
            <a:r>
              <a:rPr lang="zh-CN" altLang="en-US" b="1" dirty="0"/>
              <a:t>，这里使用的是</a:t>
            </a:r>
            <a:r>
              <a:rPr lang="en-US" altLang="zh-CN" b="1" dirty="0"/>
              <a:t>8</a:t>
            </a:r>
            <a:r>
              <a:rPr lang="zh-CN" altLang="en-US" b="1" dirty="0"/>
              <a:t>字节对齐，要求地址可以被</a:t>
            </a:r>
            <a:r>
              <a:rPr lang="en-US" altLang="zh-CN" b="1" dirty="0"/>
              <a:t>8</a:t>
            </a:r>
            <a:r>
              <a:rPr lang="zh-CN" altLang="en-US" b="1" dirty="0"/>
              <a:t>整除，不能整除就调整到可以整除的位置</a:t>
            </a:r>
          </a:p>
        </p:txBody>
      </p:sp>
      <p:sp>
        <p:nvSpPr>
          <p:cNvPr id="15" name="文本框 14">
            <a:extLst>
              <a:ext uri="{FF2B5EF4-FFF2-40B4-BE49-F238E27FC236}">
                <a16:creationId xmlns:a16="http://schemas.microsoft.com/office/drawing/2014/main" id="{466405F7-34FB-FCD5-003E-DA36E6C27794}"/>
              </a:ext>
            </a:extLst>
          </p:cNvPr>
          <p:cNvSpPr txBox="1"/>
          <p:nvPr/>
        </p:nvSpPr>
        <p:spPr>
          <a:xfrm>
            <a:off x="807396" y="5768502"/>
            <a:ext cx="9147618" cy="646331"/>
          </a:xfrm>
          <a:prstGeom prst="rect">
            <a:avLst/>
          </a:prstGeom>
          <a:noFill/>
        </p:spPr>
        <p:txBody>
          <a:bodyPr wrap="square" rtlCol="0">
            <a:spAutoFit/>
          </a:bodyPr>
          <a:lstStyle/>
          <a:p>
            <a:r>
              <a:rPr lang="en-US" altLang="zh-CN" b="1" dirty="0"/>
              <a:t>If</a:t>
            </a:r>
            <a:r>
              <a:rPr lang="zh-CN" altLang="en-US" b="1" dirty="0"/>
              <a:t>判断就是判断能否被</a:t>
            </a:r>
            <a:r>
              <a:rPr lang="en-US" altLang="zh-CN" b="1" dirty="0"/>
              <a:t>8</a:t>
            </a:r>
            <a:r>
              <a:rPr lang="zh-CN" altLang="en-US" b="1" dirty="0"/>
              <a:t>整除，也就是检查起始地址</a:t>
            </a:r>
            <a:r>
              <a:rPr lang="en-US" altLang="zh-CN" b="1" dirty="0" err="1"/>
              <a:t>uxAddress</a:t>
            </a:r>
            <a:r>
              <a:rPr lang="zh-CN" altLang="en-US" b="1" dirty="0"/>
              <a:t>是否已经是按照对齐要求进行了对齐，如果不满足内存对齐，执行对齐操作，对齐后的地址赋值给</a:t>
            </a:r>
            <a:r>
              <a:rPr lang="en-US" altLang="zh-CN" b="1" dirty="0" err="1"/>
              <a:t>pucAlignedHeap</a:t>
            </a:r>
            <a:endParaRPr lang="zh-CN" altLang="en-US" b="1" dirty="0"/>
          </a:p>
        </p:txBody>
      </p:sp>
    </p:spTree>
    <p:extLst>
      <p:ext uri="{BB962C8B-B14F-4D97-AF65-F5344CB8AC3E}">
        <p14:creationId xmlns:p14="http://schemas.microsoft.com/office/powerpoint/2010/main" val="238155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4BDC66-74E6-8713-E741-EE8D0599D6B9}"/>
              </a:ext>
            </a:extLst>
          </p:cNvPr>
          <p:cNvPicPr>
            <a:picLocks noChangeAspect="1"/>
          </p:cNvPicPr>
          <p:nvPr/>
        </p:nvPicPr>
        <p:blipFill>
          <a:blip r:embed="rId2"/>
          <a:stretch>
            <a:fillRect/>
          </a:stretch>
        </p:blipFill>
        <p:spPr>
          <a:xfrm>
            <a:off x="0" y="213049"/>
            <a:ext cx="3877216" cy="3591426"/>
          </a:xfrm>
          <a:prstGeom prst="rect">
            <a:avLst/>
          </a:prstGeom>
        </p:spPr>
      </p:pic>
      <p:grpSp>
        <p:nvGrpSpPr>
          <p:cNvPr id="19" name="组合 18">
            <a:extLst>
              <a:ext uri="{FF2B5EF4-FFF2-40B4-BE49-F238E27FC236}">
                <a16:creationId xmlns:a16="http://schemas.microsoft.com/office/drawing/2014/main" id="{02CF90BB-0FBD-7627-D2E7-A2AE1C346B82}"/>
              </a:ext>
            </a:extLst>
          </p:cNvPr>
          <p:cNvGrpSpPr/>
          <p:nvPr/>
        </p:nvGrpSpPr>
        <p:grpSpPr>
          <a:xfrm>
            <a:off x="251273" y="3755278"/>
            <a:ext cx="3750040" cy="2963668"/>
            <a:chOff x="3983112" y="3073494"/>
            <a:chExt cx="4668491" cy="3702887"/>
          </a:xfrm>
        </p:grpSpPr>
        <p:sp>
          <p:nvSpPr>
            <p:cNvPr id="11" name="文本框 10">
              <a:extLst>
                <a:ext uri="{FF2B5EF4-FFF2-40B4-BE49-F238E27FC236}">
                  <a16:creationId xmlns:a16="http://schemas.microsoft.com/office/drawing/2014/main" id="{68A9BC04-7788-6AB2-E70C-818001E3521A}"/>
                </a:ext>
              </a:extLst>
            </p:cNvPr>
            <p:cNvSpPr txBox="1"/>
            <p:nvPr/>
          </p:nvSpPr>
          <p:spPr>
            <a:xfrm>
              <a:off x="4974706" y="6293806"/>
              <a:ext cx="1218535" cy="422999"/>
            </a:xfrm>
            <a:prstGeom prst="rect">
              <a:avLst/>
            </a:prstGeom>
            <a:noFill/>
          </p:spPr>
          <p:txBody>
            <a:bodyPr wrap="square" rtlCol="0">
              <a:spAutoFit/>
            </a:bodyPr>
            <a:lstStyle/>
            <a:p>
              <a:r>
                <a:rPr lang="en-US" altLang="zh-CN" sz="1600" b="1" dirty="0"/>
                <a:t>0x100F</a:t>
              </a:r>
              <a:endParaRPr lang="zh-CN" altLang="en-US" sz="1600" b="1" dirty="0"/>
            </a:p>
          </p:txBody>
        </p:sp>
        <p:grpSp>
          <p:nvGrpSpPr>
            <p:cNvPr id="18" name="组合 17">
              <a:extLst>
                <a:ext uri="{FF2B5EF4-FFF2-40B4-BE49-F238E27FC236}">
                  <a16:creationId xmlns:a16="http://schemas.microsoft.com/office/drawing/2014/main" id="{402337FF-CCA5-1228-D665-E5FBDF7D17D3}"/>
                </a:ext>
              </a:extLst>
            </p:cNvPr>
            <p:cNvGrpSpPr/>
            <p:nvPr/>
          </p:nvGrpSpPr>
          <p:grpSpPr>
            <a:xfrm>
              <a:off x="3983112" y="3073494"/>
              <a:ext cx="4668491" cy="3702887"/>
              <a:chOff x="3983112" y="3073494"/>
              <a:chExt cx="4668491" cy="3702887"/>
            </a:xfrm>
          </p:grpSpPr>
          <p:sp>
            <p:nvSpPr>
              <p:cNvPr id="4" name="矩形 3">
                <a:extLst>
                  <a:ext uri="{FF2B5EF4-FFF2-40B4-BE49-F238E27FC236}">
                    <a16:creationId xmlns:a16="http://schemas.microsoft.com/office/drawing/2014/main" id="{C424C6E9-6FD8-F05E-0492-EFDFADC9E4D6}"/>
                  </a:ext>
                </a:extLst>
              </p:cNvPr>
              <p:cNvSpPr/>
              <p:nvPr/>
            </p:nvSpPr>
            <p:spPr>
              <a:xfrm>
                <a:off x="4001313" y="3296876"/>
                <a:ext cx="982494" cy="347950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638F643F-E168-6A43-A71D-81E694698ECC}"/>
                  </a:ext>
                </a:extLst>
              </p:cNvPr>
              <p:cNvCxnSpPr>
                <a:cxnSpLocks/>
              </p:cNvCxnSpPr>
              <p:nvPr/>
            </p:nvCxnSpPr>
            <p:spPr>
              <a:xfrm>
                <a:off x="4001313" y="3570211"/>
                <a:ext cx="98249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5DC95607-4FC9-46E2-6C52-6ACE2C8BB457}"/>
                  </a:ext>
                </a:extLst>
              </p:cNvPr>
              <p:cNvCxnSpPr>
                <a:cxnSpLocks/>
              </p:cNvCxnSpPr>
              <p:nvPr/>
            </p:nvCxnSpPr>
            <p:spPr>
              <a:xfrm>
                <a:off x="4001313" y="4693594"/>
                <a:ext cx="982494"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44F44700-8F2F-CA5C-3DDF-CE90FCB12111}"/>
                  </a:ext>
                </a:extLst>
              </p:cNvPr>
              <p:cNvSpPr txBox="1"/>
              <p:nvPr/>
            </p:nvSpPr>
            <p:spPr>
              <a:xfrm>
                <a:off x="4965606" y="3073494"/>
                <a:ext cx="1262310" cy="730634"/>
              </a:xfrm>
              <a:prstGeom prst="rect">
                <a:avLst/>
              </a:prstGeom>
              <a:noFill/>
            </p:spPr>
            <p:txBody>
              <a:bodyPr wrap="square" rtlCol="0">
                <a:spAutoFit/>
              </a:bodyPr>
              <a:lstStyle/>
              <a:p>
                <a:r>
                  <a:rPr lang="en-US" altLang="zh-CN" sz="1600" b="1" dirty="0"/>
                  <a:t>0x1000</a:t>
                </a:r>
              </a:p>
              <a:p>
                <a:r>
                  <a:rPr lang="en-US" altLang="zh-CN" sz="1600" b="1" dirty="0"/>
                  <a:t>0x1001</a:t>
                </a:r>
                <a:endParaRPr lang="zh-CN" altLang="en-US" sz="1600" b="1" dirty="0"/>
              </a:p>
            </p:txBody>
          </p:sp>
          <p:sp>
            <p:nvSpPr>
              <p:cNvPr id="9" name="文本框 8">
                <a:extLst>
                  <a:ext uri="{FF2B5EF4-FFF2-40B4-BE49-F238E27FC236}">
                    <a16:creationId xmlns:a16="http://schemas.microsoft.com/office/drawing/2014/main" id="{704FF289-0DF6-384F-3C81-FCA1BFCD9F6C}"/>
                  </a:ext>
                </a:extLst>
              </p:cNvPr>
              <p:cNvSpPr txBox="1"/>
              <p:nvPr/>
            </p:nvSpPr>
            <p:spPr>
              <a:xfrm>
                <a:off x="4965606" y="4199089"/>
                <a:ext cx="1218535" cy="730634"/>
              </a:xfrm>
              <a:prstGeom prst="rect">
                <a:avLst/>
              </a:prstGeom>
              <a:noFill/>
            </p:spPr>
            <p:txBody>
              <a:bodyPr wrap="square" rtlCol="0">
                <a:spAutoFit/>
              </a:bodyPr>
              <a:lstStyle/>
              <a:p>
                <a:r>
                  <a:rPr lang="en-US" altLang="zh-CN" sz="1600" b="1" dirty="0"/>
                  <a:t>0x1007</a:t>
                </a:r>
              </a:p>
              <a:p>
                <a:r>
                  <a:rPr lang="en-US" altLang="zh-CN" sz="1600" b="1" dirty="0"/>
                  <a:t>0x1008</a:t>
                </a:r>
                <a:endParaRPr lang="zh-CN" altLang="en-US" sz="1600" b="1" dirty="0"/>
              </a:p>
            </p:txBody>
          </p:sp>
          <p:cxnSp>
            <p:nvCxnSpPr>
              <p:cNvPr id="10" name="直接连接符 9">
                <a:extLst>
                  <a:ext uri="{FF2B5EF4-FFF2-40B4-BE49-F238E27FC236}">
                    <a16:creationId xmlns:a16="http://schemas.microsoft.com/office/drawing/2014/main" id="{A27736F2-BC0F-BB8B-5CEF-50373EA39795}"/>
                  </a:ext>
                </a:extLst>
              </p:cNvPr>
              <p:cNvCxnSpPr>
                <a:cxnSpLocks/>
              </p:cNvCxnSpPr>
              <p:nvPr/>
            </p:nvCxnSpPr>
            <p:spPr>
              <a:xfrm>
                <a:off x="4001313" y="4960624"/>
                <a:ext cx="982494"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右大括号 11">
                <a:extLst>
                  <a:ext uri="{FF2B5EF4-FFF2-40B4-BE49-F238E27FC236}">
                    <a16:creationId xmlns:a16="http://schemas.microsoft.com/office/drawing/2014/main" id="{6B95B80F-E1E1-EBAB-A3FE-B12DEA6209B2}"/>
                  </a:ext>
                </a:extLst>
              </p:cNvPr>
              <p:cNvSpPr/>
              <p:nvPr/>
            </p:nvSpPr>
            <p:spPr>
              <a:xfrm>
                <a:off x="6021581" y="4731813"/>
                <a:ext cx="544749" cy="1798829"/>
              </a:xfrm>
              <a:prstGeom prst="rightBrace">
                <a:avLst>
                  <a:gd name="adj1" fmla="val 7502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E314BE8-A1CC-6C8F-A55D-DF198BAD9998}"/>
                  </a:ext>
                </a:extLst>
              </p:cNvPr>
              <p:cNvSpPr txBox="1"/>
              <p:nvPr/>
            </p:nvSpPr>
            <p:spPr>
              <a:xfrm>
                <a:off x="6725058" y="5622747"/>
                <a:ext cx="1926545" cy="1153634"/>
              </a:xfrm>
              <a:prstGeom prst="rect">
                <a:avLst/>
              </a:prstGeom>
              <a:noFill/>
            </p:spPr>
            <p:txBody>
              <a:bodyPr wrap="square" rtlCol="0">
                <a:spAutoFit/>
              </a:bodyPr>
              <a:lstStyle/>
              <a:p>
                <a:r>
                  <a:rPr lang="zh-CN" altLang="en-US" b="1" dirty="0"/>
                  <a:t>刚好</a:t>
                </a:r>
                <a:r>
                  <a:rPr lang="en-US" altLang="zh-CN" b="1" dirty="0"/>
                  <a:t>8</a:t>
                </a:r>
                <a:r>
                  <a:rPr lang="zh-CN" altLang="en-US" b="1" dirty="0"/>
                  <a:t>个字节，可以一次性存储完数据</a:t>
                </a:r>
              </a:p>
            </p:txBody>
          </p:sp>
          <p:cxnSp>
            <p:nvCxnSpPr>
              <p:cNvPr id="24" name="直接连接符 23">
                <a:extLst>
                  <a:ext uri="{FF2B5EF4-FFF2-40B4-BE49-F238E27FC236}">
                    <a16:creationId xmlns:a16="http://schemas.microsoft.com/office/drawing/2014/main" id="{F4946FEC-C6C3-1ED6-4490-98E9D5954D2C}"/>
                  </a:ext>
                </a:extLst>
              </p:cNvPr>
              <p:cNvCxnSpPr>
                <a:cxnSpLocks/>
              </p:cNvCxnSpPr>
              <p:nvPr/>
            </p:nvCxnSpPr>
            <p:spPr>
              <a:xfrm>
                <a:off x="4001313" y="4389745"/>
                <a:ext cx="98249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0A6352B-7F16-19B2-EC4B-9ADF2619E9D3}"/>
                  </a:ext>
                </a:extLst>
              </p:cNvPr>
              <p:cNvCxnSpPr>
                <a:cxnSpLocks/>
              </p:cNvCxnSpPr>
              <p:nvPr/>
            </p:nvCxnSpPr>
            <p:spPr>
              <a:xfrm>
                <a:off x="3983112" y="6492427"/>
                <a:ext cx="98249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71DDF57E-F187-CD9E-85CB-9C53E253BD69}"/>
                  </a:ext>
                </a:extLst>
              </p:cNvPr>
              <p:cNvCxnSpPr>
                <a:cxnSpLocks/>
              </p:cNvCxnSpPr>
              <p:nvPr/>
            </p:nvCxnSpPr>
            <p:spPr>
              <a:xfrm>
                <a:off x="3983112" y="3800937"/>
                <a:ext cx="982494" cy="0"/>
              </a:xfrm>
              <a:prstGeom prst="line">
                <a:avLst/>
              </a:prstGeom>
              <a:ln w="38100"/>
            </p:spPr>
            <p:style>
              <a:lnRef idx="1">
                <a:schemeClr val="dk1"/>
              </a:lnRef>
              <a:fillRef idx="0">
                <a:schemeClr val="dk1"/>
              </a:fillRef>
              <a:effectRef idx="0">
                <a:schemeClr val="dk1"/>
              </a:effectRef>
              <a:fontRef idx="minor">
                <a:schemeClr val="tx1"/>
              </a:fontRef>
            </p:style>
          </p:cxnSp>
        </p:grpSp>
      </p:grpSp>
      <p:pic>
        <p:nvPicPr>
          <p:cNvPr id="14" name="图片 2">
            <a:extLst>
              <a:ext uri="{FF2B5EF4-FFF2-40B4-BE49-F238E27FC236}">
                <a16:creationId xmlns:a16="http://schemas.microsoft.com/office/drawing/2014/main" id="{A365F491-EDDA-1FC0-C24D-F1C69CAD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216" y="139056"/>
            <a:ext cx="8147673" cy="483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2">
            <a:extLst>
              <a:ext uri="{FF2B5EF4-FFF2-40B4-BE49-F238E27FC236}">
                <a16:creationId xmlns:a16="http://schemas.microsoft.com/office/drawing/2014/main" id="{CA656266-5BE1-0075-CE9C-C3CE7249A741}"/>
              </a:ext>
            </a:extLst>
          </p:cNvPr>
          <p:cNvPicPr>
            <a:picLocks noChangeAspect="1"/>
          </p:cNvPicPr>
          <p:nvPr/>
        </p:nvPicPr>
        <p:blipFill>
          <a:blip r:embed="rId4"/>
          <a:stretch>
            <a:fillRect/>
          </a:stretch>
        </p:blipFill>
        <p:spPr>
          <a:xfrm>
            <a:off x="4256315" y="5923857"/>
            <a:ext cx="3934374" cy="666843"/>
          </a:xfrm>
          <a:prstGeom prst="rect">
            <a:avLst/>
          </a:prstGeom>
        </p:spPr>
      </p:pic>
    </p:spTree>
    <p:extLst>
      <p:ext uri="{BB962C8B-B14F-4D97-AF65-F5344CB8AC3E}">
        <p14:creationId xmlns:p14="http://schemas.microsoft.com/office/powerpoint/2010/main" val="413898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a:extLst>
              <a:ext uri="{FF2B5EF4-FFF2-40B4-BE49-F238E27FC236}">
                <a16:creationId xmlns:a16="http://schemas.microsoft.com/office/drawing/2014/main" id="{D2CA7FBB-121F-6FB4-F200-8FEA1933D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558" y="2354094"/>
            <a:ext cx="7583610" cy="45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35D5833-BF7F-AE0E-4A44-3DB9A2C9BE56}"/>
              </a:ext>
            </a:extLst>
          </p:cNvPr>
          <p:cNvPicPr>
            <a:picLocks noChangeAspect="1"/>
          </p:cNvPicPr>
          <p:nvPr/>
        </p:nvPicPr>
        <p:blipFill>
          <a:blip r:embed="rId3"/>
          <a:stretch>
            <a:fillRect/>
          </a:stretch>
        </p:blipFill>
        <p:spPr>
          <a:xfrm>
            <a:off x="0" y="339032"/>
            <a:ext cx="5982535" cy="1705213"/>
          </a:xfrm>
          <a:prstGeom prst="rect">
            <a:avLst/>
          </a:prstGeom>
        </p:spPr>
      </p:pic>
      <p:cxnSp>
        <p:nvCxnSpPr>
          <p:cNvPr id="8" name="直接箭头连接符 7">
            <a:extLst>
              <a:ext uri="{FF2B5EF4-FFF2-40B4-BE49-F238E27FC236}">
                <a16:creationId xmlns:a16="http://schemas.microsoft.com/office/drawing/2014/main" id="{9D470336-21C5-C2A4-5153-4A80029FD0D2}"/>
              </a:ext>
            </a:extLst>
          </p:cNvPr>
          <p:cNvCxnSpPr>
            <a:cxnSpLocks/>
          </p:cNvCxnSpPr>
          <p:nvPr/>
        </p:nvCxnSpPr>
        <p:spPr>
          <a:xfrm flipH="1">
            <a:off x="4649821" y="1653702"/>
            <a:ext cx="496111" cy="1099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4045FD0-4FF4-6654-442A-AB264D82D508}"/>
              </a:ext>
            </a:extLst>
          </p:cNvPr>
          <p:cNvSpPr txBox="1"/>
          <p:nvPr/>
        </p:nvSpPr>
        <p:spPr>
          <a:xfrm>
            <a:off x="199057" y="2456234"/>
            <a:ext cx="2018849" cy="1477328"/>
          </a:xfrm>
          <a:prstGeom prst="rect">
            <a:avLst/>
          </a:prstGeom>
          <a:noFill/>
        </p:spPr>
        <p:txBody>
          <a:bodyPr wrap="square" rtlCol="0">
            <a:spAutoFit/>
          </a:bodyPr>
          <a:lstStyle/>
          <a:p>
            <a:r>
              <a:rPr lang="zh-CN" altLang="en-US" b="1" dirty="0"/>
              <a:t>开始内存块，下一个空闲内存块指针指向刚才对齐后的起始地址，内存块大小设置为</a:t>
            </a:r>
            <a:r>
              <a:rPr lang="en-US" altLang="zh-CN" b="1" dirty="0"/>
              <a:t>0</a:t>
            </a:r>
            <a:endParaRPr lang="zh-CN" altLang="en-US" b="1" dirty="0"/>
          </a:p>
        </p:txBody>
      </p:sp>
      <p:pic>
        <p:nvPicPr>
          <p:cNvPr id="13" name="图片 12">
            <a:extLst>
              <a:ext uri="{FF2B5EF4-FFF2-40B4-BE49-F238E27FC236}">
                <a16:creationId xmlns:a16="http://schemas.microsoft.com/office/drawing/2014/main" id="{80FCC44D-0A59-F522-13A7-5F735F7A2619}"/>
              </a:ext>
            </a:extLst>
          </p:cNvPr>
          <p:cNvPicPr>
            <a:picLocks noChangeAspect="1"/>
          </p:cNvPicPr>
          <p:nvPr/>
        </p:nvPicPr>
        <p:blipFill>
          <a:blip r:embed="rId4"/>
          <a:stretch>
            <a:fillRect/>
          </a:stretch>
        </p:blipFill>
        <p:spPr>
          <a:xfrm>
            <a:off x="5628359" y="29183"/>
            <a:ext cx="6563641" cy="762106"/>
          </a:xfrm>
          <a:prstGeom prst="rect">
            <a:avLst/>
          </a:prstGeom>
        </p:spPr>
      </p:pic>
      <p:sp>
        <p:nvSpPr>
          <p:cNvPr id="14" name="文本框 13">
            <a:extLst>
              <a:ext uri="{FF2B5EF4-FFF2-40B4-BE49-F238E27FC236}">
                <a16:creationId xmlns:a16="http://schemas.microsoft.com/office/drawing/2014/main" id="{F4428F13-1DCC-9BAF-A098-FD8B180D4AB9}"/>
              </a:ext>
            </a:extLst>
          </p:cNvPr>
          <p:cNvSpPr txBox="1"/>
          <p:nvPr/>
        </p:nvSpPr>
        <p:spPr>
          <a:xfrm>
            <a:off x="7052553" y="1040859"/>
            <a:ext cx="4518498" cy="646331"/>
          </a:xfrm>
          <a:prstGeom prst="rect">
            <a:avLst/>
          </a:prstGeom>
          <a:noFill/>
        </p:spPr>
        <p:txBody>
          <a:bodyPr wrap="square" rtlCol="0">
            <a:spAutoFit/>
          </a:bodyPr>
          <a:lstStyle/>
          <a:p>
            <a:r>
              <a:rPr lang="zh-CN" altLang="en-US" b="1" dirty="0"/>
              <a:t>定义了两个结构体的内存块（</a:t>
            </a:r>
            <a:r>
              <a:rPr lang="en-US" altLang="zh-CN" b="1" dirty="0" err="1"/>
              <a:t>xStart,pxEnd</a:t>
            </a:r>
            <a:r>
              <a:rPr lang="zh-CN" altLang="en-US" b="1" dirty="0"/>
              <a:t>），用来管理分配的内存</a:t>
            </a:r>
          </a:p>
        </p:txBody>
      </p:sp>
    </p:spTree>
    <p:extLst>
      <p:ext uri="{BB962C8B-B14F-4D97-AF65-F5344CB8AC3E}">
        <p14:creationId xmlns:p14="http://schemas.microsoft.com/office/powerpoint/2010/main" val="212751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5B9B0E-5762-1019-34B5-A2F84B01B579}"/>
              </a:ext>
            </a:extLst>
          </p:cNvPr>
          <p:cNvPicPr>
            <a:picLocks noChangeAspect="1"/>
          </p:cNvPicPr>
          <p:nvPr/>
        </p:nvPicPr>
        <p:blipFill>
          <a:blip r:embed="rId2"/>
          <a:stretch>
            <a:fillRect/>
          </a:stretch>
        </p:blipFill>
        <p:spPr>
          <a:xfrm>
            <a:off x="0" y="87550"/>
            <a:ext cx="9278645" cy="1562318"/>
          </a:xfrm>
          <a:prstGeom prst="rect">
            <a:avLst/>
          </a:prstGeom>
        </p:spPr>
      </p:pic>
      <p:pic>
        <p:nvPicPr>
          <p:cNvPr id="4" name="图片 2">
            <a:extLst>
              <a:ext uri="{FF2B5EF4-FFF2-40B4-BE49-F238E27FC236}">
                <a16:creationId xmlns:a16="http://schemas.microsoft.com/office/drawing/2014/main" id="{F8E645C3-974C-015B-25B8-0C94F3DA0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390" y="2354094"/>
            <a:ext cx="7583610" cy="45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20598192-C682-98E1-46C9-CBFA9DF92A38}"/>
              </a:ext>
            </a:extLst>
          </p:cNvPr>
          <p:cNvPicPr>
            <a:picLocks noChangeAspect="1"/>
          </p:cNvPicPr>
          <p:nvPr/>
        </p:nvPicPr>
        <p:blipFill>
          <a:blip r:embed="rId4"/>
          <a:stretch>
            <a:fillRect/>
          </a:stretch>
        </p:blipFill>
        <p:spPr>
          <a:xfrm>
            <a:off x="70767" y="1779062"/>
            <a:ext cx="3781953" cy="1895740"/>
          </a:xfrm>
          <a:prstGeom prst="rect">
            <a:avLst/>
          </a:prstGeom>
        </p:spPr>
      </p:pic>
      <p:pic>
        <p:nvPicPr>
          <p:cNvPr id="8" name="图片 7">
            <a:extLst>
              <a:ext uri="{FF2B5EF4-FFF2-40B4-BE49-F238E27FC236}">
                <a16:creationId xmlns:a16="http://schemas.microsoft.com/office/drawing/2014/main" id="{1D5B1DA3-B57D-733D-F89D-8887C00E7A49}"/>
              </a:ext>
            </a:extLst>
          </p:cNvPr>
          <p:cNvPicPr>
            <a:picLocks noChangeAspect="1"/>
          </p:cNvPicPr>
          <p:nvPr/>
        </p:nvPicPr>
        <p:blipFill>
          <a:blip r:embed="rId5"/>
          <a:stretch>
            <a:fillRect/>
          </a:stretch>
        </p:blipFill>
        <p:spPr>
          <a:xfrm>
            <a:off x="70767" y="3803996"/>
            <a:ext cx="3600953" cy="609685"/>
          </a:xfrm>
          <a:prstGeom prst="rect">
            <a:avLst/>
          </a:prstGeom>
        </p:spPr>
      </p:pic>
      <p:sp>
        <p:nvSpPr>
          <p:cNvPr id="9" name="文本框 8">
            <a:extLst>
              <a:ext uri="{FF2B5EF4-FFF2-40B4-BE49-F238E27FC236}">
                <a16:creationId xmlns:a16="http://schemas.microsoft.com/office/drawing/2014/main" id="{B4142496-15B7-FC69-E7C1-C56890786A20}"/>
              </a:ext>
            </a:extLst>
          </p:cNvPr>
          <p:cNvSpPr txBox="1"/>
          <p:nvPr/>
        </p:nvSpPr>
        <p:spPr>
          <a:xfrm>
            <a:off x="70767" y="4421381"/>
            <a:ext cx="2966937" cy="369332"/>
          </a:xfrm>
          <a:prstGeom prst="rect">
            <a:avLst/>
          </a:prstGeom>
          <a:noFill/>
        </p:spPr>
        <p:txBody>
          <a:bodyPr wrap="square" rtlCol="0">
            <a:spAutoFit/>
          </a:bodyPr>
          <a:lstStyle/>
          <a:p>
            <a:r>
              <a:rPr lang="zh-CN" altLang="en-US" b="1" dirty="0"/>
              <a:t>减掉末尾结构体的大小</a:t>
            </a:r>
          </a:p>
        </p:txBody>
      </p:sp>
      <p:cxnSp>
        <p:nvCxnSpPr>
          <p:cNvPr id="11" name="直接箭头连接符 10">
            <a:extLst>
              <a:ext uri="{FF2B5EF4-FFF2-40B4-BE49-F238E27FC236}">
                <a16:creationId xmlns:a16="http://schemas.microsoft.com/office/drawing/2014/main" id="{DF1BEB3E-B923-40D4-E07A-2D62A32B9C70}"/>
              </a:ext>
            </a:extLst>
          </p:cNvPr>
          <p:cNvCxnSpPr/>
          <p:nvPr/>
        </p:nvCxnSpPr>
        <p:spPr>
          <a:xfrm>
            <a:off x="3180945" y="982494"/>
            <a:ext cx="3628417" cy="4922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DFB3539-4D53-0CC3-BEC3-C591E9013150}"/>
              </a:ext>
            </a:extLst>
          </p:cNvPr>
          <p:cNvSpPr txBox="1"/>
          <p:nvPr/>
        </p:nvSpPr>
        <p:spPr>
          <a:xfrm>
            <a:off x="63707" y="4871107"/>
            <a:ext cx="3282614" cy="369332"/>
          </a:xfrm>
          <a:prstGeom prst="rect">
            <a:avLst/>
          </a:prstGeom>
          <a:noFill/>
        </p:spPr>
        <p:txBody>
          <a:bodyPr wrap="square" rtlCol="0">
            <a:spAutoFit/>
          </a:bodyPr>
          <a:lstStyle/>
          <a:p>
            <a:r>
              <a:rPr lang="zh-CN" altLang="en-US" b="1" dirty="0"/>
              <a:t>将新的末尾地址赋给</a:t>
            </a:r>
            <a:r>
              <a:rPr lang="en-US" altLang="zh-CN" b="1" dirty="0" err="1"/>
              <a:t>pxEnd</a:t>
            </a:r>
            <a:endParaRPr lang="en-US" altLang="zh-CN" b="1" dirty="0"/>
          </a:p>
        </p:txBody>
      </p:sp>
      <p:cxnSp>
        <p:nvCxnSpPr>
          <p:cNvPr id="14" name="直接箭头连接符 13">
            <a:extLst>
              <a:ext uri="{FF2B5EF4-FFF2-40B4-BE49-F238E27FC236}">
                <a16:creationId xmlns:a16="http://schemas.microsoft.com/office/drawing/2014/main" id="{BA05719C-6C00-3667-BCF8-0601A4E4190E}"/>
              </a:ext>
            </a:extLst>
          </p:cNvPr>
          <p:cNvCxnSpPr>
            <a:cxnSpLocks/>
          </p:cNvCxnSpPr>
          <p:nvPr/>
        </p:nvCxnSpPr>
        <p:spPr>
          <a:xfrm flipH="1">
            <a:off x="2907255" y="4124528"/>
            <a:ext cx="2569417" cy="9312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11F59EEB-24D2-D158-4DAE-256932FC776F}"/>
              </a:ext>
            </a:extLst>
          </p:cNvPr>
          <p:cNvPicPr>
            <a:picLocks noChangeAspect="1"/>
          </p:cNvPicPr>
          <p:nvPr/>
        </p:nvPicPr>
        <p:blipFill rotWithShape="1">
          <a:blip r:embed="rId6"/>
          <a:srcRect t="10844" b="61208"/>
          <a:stretch/>
        </p:blipFill>
        <p:spPr>
          <a:xfrm>
            <a:off x="63707" y="5248139"/>
            <a:ext cx="3743847" cy="670916"/>
          </a:xfrm>
          <a:prstGeom prst="rect">
            <a:avLst/>
          </a:prstGeom>
        </p:spPr>
      </p:pic>
      <p:pic>
        <p:nvPicPr>
          <p:cNvPr id="23" name="图片 22">
            <a:extLst>
              <a:ext uri="{FF2B5EF4-FFF2-40B4-BE49-F238E27FC236}">
                <a16:creationId xmlns:a16="http://schemas.microsoft.com/office/drawing/2014/main" id="{F6C87915-34A3-3303-8B90-0DFDDFA7C30F}"/>
              </a:ext>
            </a:extLst>
          </p:cNvPr>
          <p:cNvPicPr>
            <a:picLocks noChangeAspect="1"/>
          </p:cNvPicPr>
          <p:nvPr/>
        </p:nvPicPr>
        <p:blipFill rotWithShape="1">
          <a:blip r:embed="rId6"/>
          <a:srcRect t="63352"/>
          <a:stretch/>
        </p:blipFill>
        <p:spPr>
          <a:xfrm>
            <a:off x="63706" y="5978215"/>
            <a:ext cx="3743847" cy="879785"/>
          </a:xfrm>
          <a:prstGeom prst="rect">
            <a:avLst/>
          </a:prstGeom>
        </p:spPr>
      </p:pic>
    </p:spTree>
    <p:extLst>
      <p:ext uri="{BB962C8B-B14F-4D97-AF65-F5344CB8AC3E}">
        <p14:creationId xmlns:p14="http://schemas.microsoft.com/office/powerpoint/2010/main" val="3772287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86C86C-8E5F-5998-8240-165E08F3227A}"/>
              </a:ext>
            </a:extLst>
          </p:cNvPr>
          <p:cNvPicPr>
            <a:picLocks noChangeAspect="1"/>
          </p:cNvPicPr>
          <p:nvPr/>
        </p:nvPicPr>
        <p:blipFill>
          <a:blip r:embed="rId2"/>
          <a:stretch>
            <a:fillRect/>
          </a:stretch>
        </p:blipFill>
        <p:spPr>
          <a:xfrm>
            <a:off x="0" y="0"/>
            <a:ext cx="10221751" cy="2562583"/>
          </a:xfrm>
          <a:prstGeom prst="rect">
            <a:avLst/>
          </a:prstGeom>
        </p:spPr>
      </p:pic>
      <p:pic>
        <p:nvPicPr>
          <p:cNvPr id="4" name="图片 2">
            <a:extLst>
              <a:ext uri="{FF2B5EF4-FFF2-40B4-BE49-F238E27FC236}">
                <a16:creationId xmlns:a16="http://schemas.microsoft.com/office/drawing/2014/main" id="{BD7B4FB8-C4C1-4D7D-7420-3E4DB8C1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441" y="2562583"/>
            <a:ext cx="7232559" cy="429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35AC80B4-68DD-77C6-7FD3-D849C00E91C6}"/>
              </a:ext>
            </a:extLst>
          </p:cNvPr>
          <p:cNvPicPr>
            <a:picLocks noChangeAspect="1"/>
          </p:cNvPicPr>
          <p:nvPr/>
        </p:nvPicPr>
        <p:blipFill>
          <a:blip r:embed="rId4"/>
          <a:stretch>
            <a:fillRect/>
          </a:stretch>
        </p:blipFill>
        <p:spPr>
          <a:xfrm>
            <a:off x="83919" y="2562583"/>
            <a:ext cx="4105848" cy="885949"/>
          </a:xfrm>
          <a:prstGeom prst="rect">
            <a:avLst/>
          </a:prstGeom>
        </p:spPr>
      </p:pic>
      <p:pic>
        <p:nvPicPr>
          <p:cNvPr id="8" name="图片 7">
            <a:extLst>
              <a:ext uri="{FF2B5EF4-FFF2-40B4-BE49-F238E27FC236}">
                <a16:creationId xmlns:a16="http://schemas.microsoft.com/office/drawing/2014/main" id="{F5AB3045-A13B-8590-8609-FDEA51B7A37E}"/>
              </a:ext>
            </a:extLst>
          </p:cNvPr>
          <p:cNvPicPr>
            <a:picLocks noChangeAspect="1"/>
          </p:cNvPicPr>
          <p:nvPr/>
        </p:nvPicPr>
        <p:blipFill>
          <a:blip r:embed="rId5"/>
          <a:stretch>
            <a:fillRect/>
          </a:stretch>
        </p:blipFill>
        <p:spPr>
          <a:xfrm>
            <a:off x="336366" y="3459783"/>
            <a:ext cx="3600953" cy="1009791"/>
          </a:xfrm>
          <a:prstGeom prst="rect">
            <a:avLst/>
          </a:prstGeom>
        </p:spPr>
      </p:pic>
      <p:cxnSp>
        <p:nvCxnSpPr>
          <p:cNvPr id="12" name="直接箭头连接符 11">
            <a:extLst>
              <a:ext uri="{FF2B5EF4-FFF2-40B4-BE49-F238E27FC236}">
                <a16:creationId xmlns:a16="http://schemas.microsoft.com/office/drawing/2014/main" id="{9C5EB599-7FE5-6D6C-723F-487D0C104EA0}"/>
              </a:ext>
            </a:extLst>
          </p:cNvPr>
          <p:cNvCxnSpPr>
            <a:cxnSpLocks/>
          </p:cNvCxnSpPr>
          <p:nvPr/>
        </p:nvCxnSpPr>
        <p:spPr>
          <a:xfrm>
            <a:off x="5097294" y="505838"/>
            <a:ext cx="5437761" cy="39105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53FB4A3-2CE8-B190-117E-B8E422781A6C}"/>
              </a:ext>
            </a:extLst>
          </p:cNvPr>
          <p:cNvCxnSpPr>
            <a:cxnSpLocks/>
            <a:endCxn id="8" idx="3"/>
          </p:cNvCxnSpPr>
          <p:nvPr/>
        </p:nvCxnSpPr>
        <p:spPr>
          <a:xfrm flipH="1" flipV="1">
            <a:off x="3937319" y="3964679"/>
            <a:ext cx="6597736" cy="288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ED8207F-F3FA-EA06-927F-7FA6317C7F1E}"/>
              </a:ext>
            </a:extLst>
          </p:cNvPr>
          <p:cNvPicPr>
            <a:picLocks noChangeAspect="1"/>
          </p:cNvPicPr>
          <p:nvPr/>
        </p:nvPicPr>
        <p:blipFill>
          <a:blip r:embed="rId6"/>
          <a:stretch>
            <a:fillRect/>
          </a:stretch>
        </p:blipFill>
        <p:spPr>
          <a:xfrm>
            <a:off x="343914" y="4480825"/>
            <a:ext cx="3534268" cy="790685"/>
          </a:xfrm>
          <a:prstGeom prst="rect">
            <a:avLst/>
          </a:prstGeom>
        </p:spPr>
      </p:pic>
      <p:cxnSp>
        <p:nvCxnSpPr>
          <p:cNvPr id="20" name="直接箭头连接符 19">
            <a:extLst>
              <a:ext uri="{FF2B5EF4-FFF2-40B4-BE49-F238E27FC236}">
                <a16:creationId xmlns:a16="http://schemas.microsoft.com/office/drawing/2014/main" id="{02BE9A3F-987C-2684-F0EE-C33190630D81}"/>
              </a:ext>
            </a:extLst>
          </p:cNvPr>
          <p:cNvCxnSpPr>
            <a:endCxn id="18" idx="3"/>
          </p:cNvCxnSpPr>
          <p:nvPr/>
        </p:nvCxnSpPr>
        <p:spPr>
          <a:xfrm flipH="1">
            <a:off x="3878182" y="4710291"/>
            <a:ext cx="3018729" cy="1658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FEB7F5D5-BF26-F7CD-3204-08AE9FA0787B}"/>
              </a:ext>
            </a:extLst>
          </p:cNvPr>
          <p:cNvPicPr>
            <a:picLocks noChangeAspect="1"/>
          </p:cNvPicPr>
          <p:nvPr/>
        </p:nvPicPr>
        <p:blipFill>
          <a:blip r:embed="rId7"/>
          <a:stretch>
            <a:fillRect/>
          </a:stretch>
        </p:blipFill>
        <p:spPr>
          <a:xfrm>
            <a:off x="83919" y="5438577"/>
            <a:ext cx="3543795" cy="1419423"/>
          </a:xfrm>
          <a:prstGeom prst="rect">
            <a:avLst/>
          </a:prstGeom>
        </p:spPr>
      </p:pic>
      <p:sp>
        <p:nvSpPr>
          <p:cNvPr id="23" name="文本框 22">
            <a:extLst>
              <a:ext uri="{FF2B5EF4-FFF2-40B4-BE49-F238E27FC236}">
                <a16:creationId xmlns:a16="http://schemas.microsoft.com/office/drawing/2014/main" id="{F7096E8F-A86F-090F-05B6-52A31E1FFF51}"/>
              </a:ext>
            </a:extLst>
          </p:cNvPr>
          <p:cNvSpPr txBox="1"/>
          <p:nvPr/>
        </p:nvSpPr>
        <p:spPr>
          <a:xfrm>
            <a:off x="3627714" y="5385736"/>
            <a:ext cx="1331727" cy="1477328"/>
          </a:xfrm>
          <a:prstGeom prst="rect">
            <a:avLst/>
          </a:prstGeom>
          <a:noFill/>
        </p:spPr>
        <p:txBody>
          <a:bodyPr wrap="square" rtlCol="0">
            <a:spAutoFit/>
          </a:bodyPr>
          <a:lstStyle/>
          <a:p>
            <a:r>
              <a:rPr lang="zh-CN" altLang="en-US" b="1" dirty="0"/>
              <a:t>程序执行到现在历史最小就是</a:t>
            </a:r>
            <a:r>
              <a:rPr lang="en-US" altLang="zh-CN" b="1" dirty="0" err="1"/>
              <a:t>pxFirstFreeBlock</a:t>
            </a:r>
            <a:endParaRPr lang="zh-CN" altLang="en-US" b="1" dirty="0"/>
          </a:p>
        </p:txBody>
      </p:sp>
      <p:cxnSp>
        <p:nvCxnSpPr>
          <p:cNvPr id="25" name="直接箭头连接符 24">
            <a:extLst>
              <a:ext uri="{FF2B5EF4-FFF2-40B4-BE49-F238E27FC236}">
                <a16:creationId xmlns:a16="http://schemas.microsoft.com/office/drawing/2014/main" id="{40780A79-03A4-9774-32EB-3271F41DC388}"/>
              </a:ext>
            </a:extLst>
          </p:cNvPr>
          <p:cNvCxnSpPr>
            <a:stCxn id="23" idx="3"/>
          </p:cNvCxnSpPr>
          <p:nvPr/>
        </p:nvCxnSpPr>
        <p:spPr>
          <a:xfrm flipV="1">
            <a:off x="4959441" y="4710291"/>
            <a:ext cx="5702074" cy="1414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985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66ADAD-783D-C7BF-BB3A-9C15C59C8980}"/>
              </a:ext>
            </a:extLst>
          </p:cNvPr>
          <p:cNvPicPr>
            <a:picLocks noChangeAspect="1"/>
          </p:cNvPicPr>
          <p:nvPr/>
        </p:nvPicPr>
        <p:blipFill>
          <a:blip r:embed="rId2"/>
          <a:stretch>
            <a:fillRect/>
          </a:stretch>
        </p:blipFill>
        <p:spPr>
          <a:xfrm>
            <a:off x="0" y="484809"/>
            <a:ext cx="10012172" cy="771633"/>
          </a:xfrm>
          <a:prstGeom prst="rect">
            <a:avLst/>
          </a:prstGeom>
        </p:spPr>
      </p:pic>
      <p:sp>
        <p:nvSpPr>
          <p:cNvPr id="4" name="文本框 3">
            <a:extLst>
              <a:ext uri="{FF2B5EF4-FFF2-40B4-BE49-F238E27FC236}">
                <a16:creationId xmlns:a16="http://schemas.microsoft.com/office/drawing/2014/main" id="{1B12A37B-7613-21A8-4BDC-62514CF9B2E6}"/>
              </a:ext>
            </a:extLst>
          </p:cNvPr>
          <p:cNvSpPr txBox="1"/>
          <p:nvPr/>
        </p:nvSpPr>
        <p:spPr>
          <a:xfrm>
            <a:off x="710119" y="1527243"/>
            <a:ext cx="7996136" cy="646331"/>
          </a:xfrm>
          <a:prstGeom prst="rect">
            <a:avLst/>
          </a:prstGeom>
          <a:noFill/>
        </p:spPr>
        <p:txBody>
          <a:bodyPr wrap="square" rtlCol="0">
            <a:spAutoFit/>
          </a:bodyPr>
          <a:lstStyle/>
          <a:p>
            <a:r>
              <a:rPr lang="zh-CN" altLang="en-US" b="1" dirty="0"/>
              <a:t>这里是将</a:t>
            </a:r>
            <a:r>
              <a:rPr lang="en-US" altLang="zh-CN" b="1" dirty="0"/>
              <a:t>1</a:t>
            </a:r>
            <a:r>
              <a:rPr lang="zh-CN" altLang="en-US" b="1" dirty="0"/>
              <a:t>左移（</a:t>
            </a:r>
            <a:r>
              <a:rPr lang="en-US" altLang="zh-CN" b="1" dirty="0"/>
              <a:t>4*8)-1</a:t>
            </a:r>
            <a:r>
              <a:rPr lang="zh-CN" altLang="en-US" b="1" dirty="0"/>
              <a:t>也就是</a:t>
            </a:r>
            <a:r>
              <a:rPr lang="en-US" altLang="zh-CN" b="1" dirty="0"/>
              <a:t>31</a:t>
            </a:r>
            <a:r>
              <a:rPr lang="zh-CN" altLang="en-US" b="1" dirty="0"/>
              <a:t>个位，然后赋值给</a:t>
            </a:r>
            <a:r>
              <a:rPr lang="en-US" altLang="zh-CN" b="1" dirty="0" err="1"/>
              <a:t>xBlockAllocatedBit</a:t>
            </a:r>
            <a:r>
              <a:rPr lang="zh-CN" altLang="en-US" b="1" dirty="0"/>
              <a:t>，表示将这个变量最高位置一，用于限制分配的整个内存堆大小，不能超过这个值</a:t>
            </a:r>
          </a:p>
        </p:txBody>
      </p:sp>
      <p:sp>
        <p:nvSpPr>
          <p:cNvPr id="5" name="文本框 4">
            <a:extLst>
              <a:ext uri="{FF2B5EF4-FFF2-40B4-BE49-F238E27FC236}">
                <a16:creationId xmlns:a16="http://schemas.microsoft.com/office/drawing/2014/main" id="{88B8C484-4332-CFB5-61A9-5FD74B7239AD}"/>
              </a:ext>
            </a:extLst>
          </p:cNvPr>
          <p:cNvSpPr txBox="1"/>
          <p:nvPr/>
        </p:nvSpPr>
        <p:spPr>
          <a:xfrm>
            <a:off x="443813" y="57111"/>
            <a:ext cx="4562273" cy="369332"/>
          </a:xfrm>
          <a:prstGeom prst="rect">
            <a:avLst/>
          </a:prstGeom>
          <a:noFill/>
        </p:spPr>
        <p:txBody>
          <a:bodyPr wrap="square" rtlCol="0">
            <a:spAutoFit/>
          </a:bodyPr>
          <a:lstStyle/>
          <a:p>
            <a:r>
              <a:rPr lang="zh-CN" altLang="en-US" b="1" dirty="0">
                <a:solidFill>
                  <a:srgbClr val="FF0000"/>
                </a:solidFill>
              </a:rPr>
              <a:t>承接上一页</a:t>
            </a:r>
          </a:p>
        </p:txBody>
      </p:sp>
      <p:pic>
        <p:nvPicPr>
          <p:cNvPr id="8" name="图片 2">
            <a:extLst>
              <a:ext uri="{FF2B5EF4-FFF2-40B4-BE49-F238E27FC236}">
                <a16:creationId xmlns:a16="http://schemas.microsoft.com/office/drawing/2014/main" id="{B81C4CB4-59C7-72B0-FB2C-EE01FC88E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441" y="2562583"/>
            <a:ext cx="7232559" cy="429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2AF606AD-34DE-2451-97CF-2F2CD4F5F097}"/>
              </a:ext>
            </a:extLst>
          </p:cNvPr>
          <p:cNvSpPr txBox="1"/>
          <p:nvPr/>
        </p:nvSpPr>
        <p:spPr>
          <a:xfrm>
            <a:off x="9198380" y="1838683"/>
            <a:ext cx="2825008" cy="369332"/>
          </a:xfrm>
          <a:prstGeom prst="rect">
            <a:avLst/>
          </a:prstGeom>
          <a:noFill/>
        </p:spPr>
        <p:txBody>
          <a:bodyPr wrap="square" rtlCol="0">
            <a:spAutoFit/>
          </a:bodyPr>
          <a:lstStyle/>
          <a:p>
            <a:r>
              <a:rPr lang="zh-CN" altLang="en-US" b="1" dirty="0">
                <a:solidFill>
                  <a:srgbClr val="FF0000"/>
                </a:solidFill>
              </a:rPr>
              <a:t>内存堆初始化函数结束</a:t>
            </a:r>
          </a:p>
        </p:txBody>
      </p:sp>
      <p:pic>
        <p:nvPicPr>
          <p:cNvPr id="11" name="图片 10">
            <a:extLst>
              <a:ext uri="{FF2B5EF4-FFF2-40B4-BE49-F238E27FC236}">
                <a16:creationId xmlns:a16="http://schemas.microsoft.com/office/drawing/2014/main" id="{EF3EA132-01BB-0087-BB37-07AD943A01F1}"/>
              </a:ext>
            </a:extLst>
          </p:cNvPr>
          <p:cNvPicPr>
            <a:picLocks noChangeAspect="1"/>
          </p:cNvPicPr>
          <p:nvPr/>
        </p:nvPicPr>
        <p:blipFill>
          <a:blip r:embed="rId4"/>
          <a:stretch>
            <a:fillRect/>
          </a:stretch>
        </p:blipFill>
        <p:spPr>
          <a:xfrm>
            <a:off x="0" y="2790257"/>
            <a:ext cx="3877216" cy="4067743"/>
          </a:xfrm>
          <a:prstGeom prst="rect">
            <a:avLst/>
          </a:prstGeom>
        </p:spPr>
      </p:pic>
    </p:spTree>
    <p:extLst>
      <p:ext uri="{BB962C8B-B14F-4D97-AF65-F5344CB8AC3E}">
        <p14:creationId xmlns:p14="http://schemas.microsoft.com/office/powerpoint/2010/main" val="12560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A4010F05-6332-A3A0-0424-0F76617CD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9775"/>
            <a:ext cx="9411003" cy="558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A1ECBBA-C7D0-0459-40F0-807FDA6E49F4}"/>
              </a:ext>
            </a:extLst>
          </p:cNvPr>
          <p:cNvSpPr txBox="1"/>
          <p:nvPr/>
        </p:nvSpPr>
        <p:spPr>
          <a:xfrm>
            <a:off x="9552562" y="2872322"/>
            <a:ext cx="2266544" cy="923330"/>
          </a:xfrm>
          <a:prstGeom prst="rect">
            <a:avLst/>
          </a:prstGeom>
          <a:noFill/>
        </p:spPr>
        <p:txBody>
          <a:bodyPr wrap="square" rtlCol="0">
            <a:spAutoFit/>
          </a:bodyPr>
          <a:lstStyle/>
          <a:p>
            <a:r>
              <a:rPr lang="zh-CN" altLang="en-US" b="1" dirty="0"/>
              <a:t>我们申请到的内存块，包含一个结构体和一块可分配内存</a:t>
            </a:r>
          </a:p>
        </p:txBody>
      </p:sp>
      <p:cxnSp>
        <p:nvCxnSpPr>
          <p:cNvPr id="5" name="直接箭头连接符 4">
            <a:extLst>
              <a:ext uri="{FF2B5EF4-FFF2-40B4-BE49-F238E27FC236}">
                <a16:creationId xmlns:a16="http://schemas.microsoft.com/office/drawing/2014/main" id="{4F9CC28C-766A-AC2A-9FDB-0D7E17E628C7}"/>
              </a:ext>
            </a:extLst>
          </p:cNvPr>
          <p:cNvCxnSpPr>
            <a:stCxn id="3" idx="1"/>
          </p:cNvCxnSpPr>
          <p:nvPr/>
        </p:nvCxnSpPr>
        <p:spPr>
          <a:xfrm flipH="1" flipV="1">
            <a:off x="8608979" y="3056988"/>
            <a:ext cx="943583" cy="2769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0A47282-ECBB-AAC7-F20C-9D8587E7CF96}"/>
              </a:ext>
            </a:extLst>
          </p:cNvPr>
          <p:cNvSpPr txBox="1"/>
          <p:nvPr/>
        </p:nvSpPr>
        <p:spPr>
          <a:xfrm>
            <a:off x="9727660" y="519775"/>
            <a:ext cx="2091446" cy="646331"/>
          </a:xfrm>
          <a:prstGeom prst="rect">
            <a:avLst/>
          </a:prstGeom>
          <a:noFill/>
        </p:spPr>
        <p:txBody>
          <a:bodyPr wrap="square" rtlCol="0">
            <a:spAutoFit/>
          </a:bodyPr>
          <a:lstStyle/>
          <a:p>
            <a:r>
              <a:rPr lang="zh-CN" altLang="en-US" b="1" dirty="0"/>
              <a:t>开始和结束的内存块大小都是</a:t>
            </a:r>
            <a:r>
              <a:rPr lang="en-US" altLang="zh-CN" b="1" dirty="0"/>
              <a:t>0</a:t>
            </a:r>
            <a:endParaRPr lang="zh-CN" altLang="en-US" b="1" dirty="0"/>
          </a:p>
        </p:txBody>
      </p:sp>
    </p:spTree>
    <p:extLst>
      <p:ext uri="{BB962C8B-B14F-4D97-AF65-F5344CB8AC3E}">
        <p14:creationId xmlns:p14="http://schemas.microsoft.com/office/powerpoint/2010/main" val="386246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7FFC8A-8188-ACCF-72E3-0AB8897ED16C}"/>
              </a:ext>
            </a:extLst>
          </p:cNvPr>
          <p:cNvPicPr>
            <a:picLocks noChangeAspect="1"/>
          </p:cNvPicPr>
          <p:nvPr/>
        </p:nvPicPr>
        <p:blipFill>
          <a:blip r:embed="rId2"/>
          <a:stretch>
            <a:fillRect/>
          </a:stretch>
        </p:blipFill>
        <p:spPr>
          <a:xfrm>
            <a:off x="0" y="1807770"/>
            <a:ext cx="11069595" cy="771633"/>
          </a:xfrm>
          <a:prstGeom prst="rect">
            <a:avLst/>
          </a:prstGeom>
        </p:spPr>
      </p:pic>
      <p:pic>
        <p:nvPicPr>
          <p:cNvPr id="5" name="图片 4">
            <a:extLst>
              <a:ext uri="{FF2B5EF4-FFF2-40B4-BE49-F238E27FC236}">
                <a16:creationId xmlns:a16="http://schemas.microsoft.com/office/drawing/2014/main" id="{36895701-E449-6EE5-D699-155BE6480A06}"/>
              </a:ext>
            </a:extLst>
          </p:cNvPr>
          <p:cNvPicPr>
            <a:picLocks noChangeAspect="1"/>
          </p:cNvPicPr>
          <p:nvPr/>
        </p:nvPicPr>
        <p:blipFill>
          <a:blip r:embed="rId3"/>
          <a:stretch>
            <a:fillRect/>
          </a:stretch>
        </p:blipFill>
        <p:spPr>
          <a:xfrm>
            <a:off x="0" y="0"/>
            <a:ext cx="9040487" cy="1638529"/>
          </a:xfrm>
          <a:prstGeom prst="rect">
            <a:avLst/>
          </a:prstGeom>
        </p:spPr>
      </p:pic>
      <p:sp>
        <p:nvSpPr>
          <p:cNvPr id="6" name="文本框 5">
            <a:extLst>
              <a:ext uri="{FF2B5EF4-FFF2-40B4-BE49-F238E27FC236}">
                <a16:creationId xmlns:a16="http://schemas.microsoft.com/office/drawing/2014/main" id="{D7B6D4CF-CD78-9280-1EB7-F4DE59FD9022}"/>
              </a:ext>
            </a:extLst>
          </p:cNvPr>
          <p:cNvSpPr txBox="1"/>
          <p:nvPr/>
        </p:nvSpPr>
        <p:spPr>
          <a:xfrm>
            <a:off x="8764621" y="1076818"/>
            <a:ext cx="2441643" cy="646331"/>
          </a:xfrm>
          <a:prstGeom prst="rect">
            <a:avLst/>
          </a:prstGeom>
          <a:noFill/>
        </p:spPr>
        <p:txBody>
          <a:bodyPr wrap="square" rtlCol="0">
            <a:spAutoFit/>
          </a:bodyPr>
          <a:lstStyle/>
          <a:p>
            <a:r>
              <a:rPr lang="zh-CN" altLang="en-US" b="1" dirty="0">
                <a:solidFill>
                  <a:srgbClr val="FF0000"/>
                </a:solidFill>
              </a:rPr>
              <a:t>入口参数是要插入的内存块的地址</a:t>
            </a:r>
          </a:p>
        </p:txBody>
      </p:sp>
      <p:cxnSp>
        <p:nvCxnSpPr>
          <p:cNvPr id="8" name="直接箭头连接符 7">
            <a:extLst>
              <a:ext uri="{FF2B5EF4-FFF2-40B4-BE49-F238E27FC236}">
                <a16:creationId xmlns:a16="http://schemas.microsoft.com/office/drawing/2014/main" id="{F16DB931-C9F0-6A60-E326-E6339084426B}"/>
              </a:ext>
            </a:extLst>
          </p:cNvPr>
          <p:cNvCxnSpPr>
            <a:stCxn id="6" idx="1"/>
          </p:cNvCxnSpPr>
          <p:nvPr/>
        </p:nvCxnSpPr>
        <p:spPr>
          <a:xfrm flipH="1">
            <a:off x="7558391" y="1399984"/>
            <a:ext cx="1206230" cy="701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C6842ED3-AF91-1B4F-16DC-463B71932C1A}"/>
              </a:ext>
            </a:extLst>
          </p:cNvPr>
          <p:cNvPicPr>
            <a:picLocks noChangeAspect="1"/>
          </p:cNvPicPr>
          <p:nvPr/>
        </p:nvPicPr>
        <p:blipFill>
          <a:blip r:embed="rId4"/>
          <a:stretch>
            <a:fillRect/>
          </a:stretch>
        </p:blipFill>
        <p:spPr>
          <a:xfrm>
            <a:off x="0" y="2804831"/>
            <a:ext cx="12192000" cy="974288"/>
          </a:xfrm>
          <a:prstGeom prst="rect">
            <a:avLst/>
          </a:prstGeom>
        </p:spPr>
      </p:pic>
      <p:pic>
        <p:nvPicPr>
          <p:cNvPr id="12" name="图片 11">
            <a:extLst>
              <a:ext uri="{FF2B5EF4-FFF2-40B4-BE49-F238E27FC236}">
                <a16:creationId xmlns:a16="http://schemas.microsoft.com/office/drawing/2014/main" id="{D700E1C5-3860-409B-682F-FEBAF55204FA}"/>
              </a:ext>
            </a:extLst>
          </p:cNvPr>
          <p:cNvPicPr>
            <a:picLocks noChangeAspect="1"/>
          </p:cNvPicPr>
          <p:nvPr/>
        </p:nvPicPr>
        <p:blipFill>
          <a:blip r:embed="rId5"/>
          <a:stretch>
            <a:fillRect/>
          </a:stretch>
        </p:blipFill>
        <p:spPr>
          <a:xfrm>
            <a:off x="0" y="3971522"/>
            <a:ext cx="3867690" cy="2886478"/>
          </a:xfrm>
          <a:prstGeom prst="rect">
            <a:avLst/>
          </a:prstGeom>
        </p:spPr>
      </p:pic>
      <p:pic>
        <p:nvPicPr>
          <p:cNvPr id="14" name="图片 13">
            <a:extLst>
              <a:ext uri="{FF2B5EF4-FFF2-40B4-BE49-F238E27FC236}">
                <a16:creationId xmlns:a16="http://schemas.microsoft.com/office/drawing/2014/main" id="{87A3EA0F-F070-FF62-E689-1BDFFC00458B}"/>
              </a:ext>
            </a:extLst>
          </p:cNvPr>
          <p:cNvPicPr>
            <a:picLocks noChangeAspect="1"/>
          </p:cNvPicPr>
          <p:nvPr/>
        </p:nvPicPr>
        <p:blipFill>
          <a:blip r:embed="rId6"/>
          <a:stretch>
            <a:fillRect/>
          </a:stretch>
        </p:blipFill>
        <p:spPr>
          <a:xfrm>
            <a:off x="4138339" y="3704785"/>
            <a:ext cx="3877216" cy="3153215"/>
          </a:xfrm>
          <a:prstGeom prst="rect">
            <a:avLst/>
          </a:prstGeom>
        </p:spPr>
      </p:pic>
      <p:pic>
        <p:nvPicPr>
          <p:cNvPr id="16" name="图片 15">
            <a:extLst>
              <a:ext uri="{FF2B5EF4-FFF2-40B4-BE49-F238E27FC236}">
                <a16:creationId xmlns:a16="http://schemas.microsoft.com/office/drawing/2014/main" id="{4614CDA2-5103-BEB8-F40B-A79A644C060D}"/>
              </a:ext>
            </a:extLst>
          </p:cNvPr>
          <p:cNvPicPr>
            <a:picLocks noChangeAspect="1"/>
          </p:cNvPicPr>
          <p:nvPr/>
        </p:nvPicPr>
        <p:blipFill>
          <a:blip r:embed="rId7"/>
          <a:stretch>
            <a:fillRect/>
          </a:stretch>
        </p:blipFill>
        <p:spPr>
          <a:xfrm>
            <a:off x="8286205" y="4866997"/>
            <a:ext cx="3905795" cy="1991003"/>
          </a:xfrm>
          <a:prstGeom prst="rect">
            <a:avLst/>
          </a:prstGeom>
        </p:spPr>
      </p:pic>
    </p:spTree>
    <p:extLst>
      <p:ext uri="{BB962C8B-B14F-4D97-AF65-F5344CB8AC3E}">
        <p14:creationId xmlns:p14="http://schemas.microsoft.com/office/powerpoint/2010/main" val="3915805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C6F31D-0830-8018-4EFE-EDE98944BB4B}"/>
              </a:ext>
            </a:extLst>
          </p:cNvPr>
          <p:cNvPicPr>
            <a:picLocks noChangeAspect="1"/>
          </p:cNvPicPr>
          <p:nvPr/>
        </p:nvPicPr>
        <p:blipFill>
          <a:blip r:embed="rId2"/>
          <a:stretch>
            <a:fillRect/>
          </a:stretch>
        </p:blipFill>
        <p:spPr>
          <a:xfrm>
            <a:off x="0" y="548881"/>
            <a:ext cx="7887801" cy="1771897"/>
          </a:xfrm>
          <a:prstGeom prst="rect">
            <a:avLst/>
          </a:prstGeom>
        </p:spPr>
      </p:pic>
      <p:sp>
        <p:nvSpPr>
          <p:cNvPr id="4" name="文本框 3">
            <a:extLst>
              <a:ext uri="{FF2B5EF4-FFF2-40B4-BE49-F238E27FC236}">
                <a16:creationId xmlns:a16="http://schemas.microsoft.com/office/drawing/2014/main" id="{C3C0820F-3565-D114-73C3-6C95FF93209D}"/>
              </a:ext>
            </a:extLst>
          </p:cNvPr>
          <p:cNvSpPr txBox="1"/>
          <p:nvPr/>
        </p:nvSpPr>
        <p:spPr>
          <a:xfrm>
            <a:off x="8064230" y="548881"/>
            <a:ext cx="3881336" cy="1477328"/>
          </a:xfrm>
          <a:prstGeom prst="rect">
            <a:avLst/>
          </a:prstGeom>
          <a:noFill/>
        </p:spPr>
        <p:txBody>
          <a:bodyPr wrap="square" rtlCol="0">
            <a:spAutoFit/>
          </a:bodyPr>
          <a:lstStyle/>
          <a:p>
            <a:r>
              <a:rPr lang="zh-CN" altLang="en-US" b="1" dirty="0"/>
              <a:t>将刚才得到的插入</a:t>
            </a:r>
            <a:r>
              <a:rPr lang="zh-CN" altLang="en-US" b="1" dirty="0">
                <a:solidFill>
                  <a:srgbClr val="FF0000"/>
                </a:solidFill>
              </a:rPr>
              <a:t>地址赋给指针</a:t>
            </a:r>
            <a:r>
              <a:rPr lang="en-US" altLang="zh-CN" b="1" dirty="0" err="1">
                <a:solidFill>
                  <a:srgbClr val="FF0000"/>
                </a:solidFill>
              </a:rPr>
              <a:t>puc</a:t>
            </a:r>
            <a:r>
              <a:rPr lang="zh-CN" altLang="en-US" b="1" dirty="0"/>
              <a:t>，</a:t>
            </a:r>
            <a:r>
              <a:rPr lang="en-US" altLang="zh-CN" b="1" dirty="0"/>
              <a:t>if</a:t>
            </a:r>
            <a:r>
              <a:rPr lang="zh-CN" altLang="en-US" b="1" dirty="0"/>
              <a:t>语句判断，遍历链表找到的内存块的</a:t>
            </a:r>
            <a:r>
              <a:rPr lang="zh-CN" altLang="en-US" b="1" dirty="0">
                <a:solidFill>
                  <a:srgbClr val="FF0000"/>
                </a:solidFill>
              </a:rPr>
              <a:t>末尾地址</a:t>
            </a:r>
            <a:r>
              <a:rPr lang="zh-CN" altLang="en-US" b="1" dirty="0"/>
              <a:t>是否等于</a:t>
            </a:r>
            <a:r>
              <a:rPr lang="zh-CN" altLang="en-US" b="1" dirty="0">
                <a:solidFill>
                  <a:srgbClr val="FF0000"/>
                </a:solidFill>
              </a:rPr>
              <a:t>待插入的内存块地址</a:t>
            </a:r>
            <a:r>
              <a:rPr lang="zh-CN" altLang="en-US" b="1" dirty="0"/>
              <a:t>，如果相等就证明，这两个内存块相邻，</a:t>
            </a:r>
            <a:r>
              <a:rPr lang="zh-CN" altLang="en-US" b="1" dirty="0">
                <a:solidFill>
                  <a:srgbClr val="FF0000"/>
                </a:solidFill>
              </a:rPr>
              <a:t>相邻就合并内存块</a:t>
            </a:r>
          </a:p>
        </p:txBody>
      </p:sp>
      <p:grpSp>
        <p:nvGrpSpPr>
          <p:cNvPr id="26" name="组合 25">
            <a:extLst>
              <a:ext uri="{FF2B5EF4-FFF2-40B4-BE49-F238E27FC236}">
                <a16:creationId xmlns:a16="http://schemas.microsoft.com/office/drawing/2014/main" id="{C90D8FB0-70CC-AA3B-A47C-49755E728F2E}"/>
              </a:ext>
            </a:extLst>
          </p:cNvPr>
          <p:cNvGrpSpPr/>
          <p:nvPr/>
        </p:nvGrpSpPr>
        <p:grpSpPr>
          <a:xfrm>
            <a:off x="8058681" y="2791839"/>
            <a:ext cx="3989615" cy="3076397"/>
            <a:chOff x="7520747" y="2588007"/>
            <a:chExt cx="4424819" cy="3328867"/>
          </a:xfrm>
        </p:grpSpPr>
        <p:sp>
          <p:nvSpPr>
            <p:cNvPr id="7" name="矩形 6">
              <a:extLst>
                <a:ext uri="{FF2B5EF4-FFF2-40B4-BE49-F238E27FC236}">
                  <a16:creationId xmlns:a16="http://schemas.microsoft.com/office/drawing/2014/main" id="{5840BB36-AA5B-3ED3-15F4-CA90EC7387CB}"/>
                </a:ext>
              </a:extLst>
            </p:cNvPr>
            <p:cNvSpPr/>
            <p:nvPr/>
          </p:nvSpPr>
          <p:spPr>
            <a:xfrm>
              <a:off x="7569095" y="2615065"/>
              <a:ext cx="4376471" cy="8268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50C899B-C7AE-D997-D073-EA166701679E}"/>
                </a:ext>
              </a:extLst>
            </p:cNvPr>
            <p:cNvCxnSpPr/>
            <p:nvPr/>
          </p:nvCxnSpPr>
          <p:spPr>
            <a:xfrm>
              <a:off x="8578468" y="260153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593AE1F-16BD-23A9-6EAF-58B9F8263022}"/>
                </a:ext>
              </a:extLst>
            </p:cNvPr>
            <p:cNvCxnSpPr/>
            <p:nvPr/>
          </p:nvCxnSpPr>
          <p:spPr>
            <a:xfrm>
              <a:off x="9670269" y="258800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9B900D3-66A9-7B5B-BD7E-D98C0D637D8E}"/>
                </a:ext>
              </a:extLst>
            </p:cNvPr>
            <p:cNvSpPr txBox="1"/>
            <p:nvPr/>
          </p:nvSpPr>
          <p:spPr>
            <a:xfrm>
              <a:off x="7520747" y="3486337"/>
              <a:ext cx="525294" cy="369332"/>
            </a:xfrm>
            <a:prstGeom prst="rect">
              <a:avLst/>
            </a:prstGeom>
            <a:noFill/>
          </p:spPr>
          <p:txBody>
            <a:bodyPr wrap="square" rtlCol="0">
              <a:spAutoFit/>
            </a:bodyPr>
            <a:lstStyle/>
            <a:p>
              <a:r>
                <a:rPr lang="en-US" altLang="zh-CN" b="1" dirty="0"/>
                <a:t>10</a:t>
              </a:r>
              <a:endParaRPr lang="zh-CN" altLang="en-US" b="1" dirty="0"/>
            </a:p>
          </p:txBody>
        </p:sp>
        <p:sp>
          <p:nvSpPr>
            <p:cNvPr id="13" name="文本框 12">
              <a:extLst>
                <a:ext uri="{FF2B5EF4-FFF2-40B4-BE49-F238E27FC236}">
                  <a16:creationId xmlns:a16="http://schemas.microsoft.com/office/drawing/2014/main" id="{3C531524-A8E4-4EA4-965F-CC65ED061A5C}"/>
                </a:ext>
              </a:extLst>
            </p:cNvPr>
            <p:cNvSpPr txBox="1"/>
            <p:nvPr/>
          </p:nvSpPr>
          <p:spPr>
            <a:xfrm>
              <a:off x="8463842" y="3499867"/>
              <a:ext cx="525294" cy="369332"/>
            </a:xfrm>
            <a:prstGeom prst="rect">
              <a:avLst/>
            </a:prstGeom>
            <a:noFill/>
          </p:spPr>
          <p:txBody>
            <a:bodyPr wrap="square" rtlCol="0">
              <a:spAutoFit/>
            </a:bodyPr>
            <a:lstStyle/>
            <a:p>
              <a:r>
                <a:rPr lang="en-US" altLang="zh-CN" b="1" dirty="0"/>
                <a:t>20</a:t>
              </a:r>
              <a:endParaRPr lang="zh-CN" altLang="en-US" b="1" dirty="0"/>
            </a:p>
          </p:txBody>
        </p:sp>
        <p:sp>
          <p:nvSpPr>
            <p:cNvPr id="14" name="文本框 13">
              <a:extLst>
                <a:ext uri="{FF2B5EF4-FFF2-40B4-BE49-F238E27FC236}">
                  <a16:creationId xmlns:a16="http://schemas.microsoft.com/office/drawing/2014/main" id="{A75C226A-0F05-9DF3-0049-D11391B90D5A}"/>
                </a:ext>
              </a:extLst>
            </p:cNvPr>
            <p:cNvSpPr txBox="1"/>
            <p:nvPr/>
          </p:nvSpPr>
          <p:spPr>
            <a:xfrm>
              <a:off x="9513457" y="3486337"/>
              <a:ext cx="525294" cy="369332"/>
            </a:xfrm>
            <a:prstGeom prst="rect">
              <a:avLst/>
            </a:prstGeom>
            <a:noFill/>
          </p:spPr>
          <p:txBody>
            <a:bodyPr wrap="square" rtlCol="0">
              <a:spAutoFit/>
            </a:bodyPr>
            <a:lstStyle/>
            <a:p>
              <a:r>
                <a:rPr lang="en-US" altLang="zh-CN" b="1" dirty="0"/>
                <a:t>30</a:t>
              </a:r>
              <a:endParaRPr lang="zh-CN" altLang="en-US" b="1" dirty="0"/>
            </a:p>
          </p:txBody>
        </p:sp>
        <p:sp>
          <p:nvSpPr>
            <p:cNvPr id="15" name="文本框 14">
              <a:extLst>
                <a:ext uri="{FF2B5EF4-FFF2-40B4-BE49-F238E27FC236}">
                  <a16:creationId xmlns:a16="http://schemas.microsoft.com/office/drawing/2014/main" id="{389D4216-BCEB-D002-313B-DA4E053ACEED}"/>
                </a:ext>
              </a:extLst>
            </p:cNvPr>
            <p:cNvSpPr txBox="1"/>
            <p:nvPr/>
          </p:nvSpPr>
          <p:spPr>
            <a:xfrm>
              <a:off x="10640896" y="3486337"/>
              <a:ext cx="525294" cy="369332"/>
            </a:xfrm>
            <a:prstGeom prst="rect">
              <a:avLst/>
            </a:prstGeom>
            <a:noFill/>
          </p:spPr>
          <p:txBody>
            <a:bodyPr wrap="square" rtlCol="0">
              <a:spAutoFit/>
            </a:bodyPr>
            <a:lstStyle/>
            <a:p>
              <a:r>
                <a:rPr lang="en-US" altLang="zh-CN" b="1" dirty="0"/>
                <a:t>40</a:t>
              </a:r>
              <a:endParaRPr lang="zh-CN" altLang="en-US" b="1" dirty="0"/>
            </a:p>
          </p:txBody>
        </p:sp>
        <p:cxnSp>
          <p:nvCxnSpPr>
            <p:cNvPr id="16" name="直接连接符 15">
              <a:extLst>
                <a:ext uri="{FF2B5EF4-FFF2-40B4-BE49-F238E27FC236}">
                  <a16:creationId xmlns:a16="http://schemas.microsoft.com/office/drawing/2014/main" id="{94F970EE-0BF3-36C4-9957-707DB5501780}"/>
                </a:ext>
              </a:extLst>
            </p:cNvPr>
            <p:cNvCxnSpPr/>
            <p:nvPr/>
          </p:nvCxnSpPr>
          <p:spPr>
            <a:xfrm>
              <a:off x="10788950" y="260153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0FD0430-8132-19BB-2784-84DABEB8D34E}"/>
                </a:ext>
              </a:extLst>
            </p:cNvPr>
            <p:cNvSpPr/>
            <p:nvPr/>
          </p:nvSpPr>
          <p:spPr>
            <a:xfrm>
              <a:off x="9834667" y="4631858"/>
              <a:ext cx="1099226" cy="82685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2DF3728-EB5D-4F67-F6C0-FE07117D7A0C}"/>
                </a:ext>
              </a:extLst>
            </p:cNvPr>
            <p:cNvSpPr txBox="1"/>
            <p:nvPr/>
          </p:nvSpPr>
          <p:spPr>
            <a:xfrm>
              <a:off x="9572020" y="5547542"/>
              <a:ext cx="525294" cy="369332"/>
            </a:xfrm>
            <a:prstGeom prst="rect">
              <a:avLst/>
            </a:prstGeom>
            <a:noFill/>
          </p:spPr>
          <p:txBody>
            <a:bodyPr wrap="square" rtlCol="0">
              <a:spAutoFit/>
            </a:bodyPr>
            <a:lstStyle/>
            <a:p>
              <a:r>
                <a:rPr lang="en-US" altLang="zh-CN" b="1" dirty="0"/>
                <a:t>25</a:t>
              </a:r>
              <a:endParaRPr lang="zh-CN" altLang="en-US" b="1" dirty="0"/>
            </a:p>
          </p:txBody>
        </p:sp>
        <p:cxnSp>
          <p:nvCxnSpPr>
            <p:cNvPr id="20" name="直接箭头连接符 19">
              <a:extLst>
                <a:ext uri="{FF2B5EF4-FFF2-40B4-BE49-F238E27FC236}">
                  <a16:creationId xmlns:a16="http://schemas.microsoft.com/office/drawing/2014/main" id="{C499966F-B055-9C6E-7C93-D863BBEC3D2E}"/>
                </a:ext>
              </a:extLst>
            </p:cNvPr>
            <p:cNvCxnSpPr>
              <a:cxnSpLocks/>
            </p:cNvCxnSpPr>
            <p:nvPr/>
          </p:nvCxnSpPr>
          <p:spPr>
            <a:xfrm flipH="1" flipV="1">
              <a:off x="9296263" y="3737297"/>
              <a:ext cx="1078629" cy="89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2" name="图片 21">
            <a:extLst>
              <a:ext uri="{FF2B5EF4-FFF2-40B4-BE49-F238E27FC236}">
                <a16:creationId xmlns:a16="http://schemas.microsoft.com/office/drawing/2014/main" id="{14A99869-27B8-517F-7456-966CD3BEA424}"/>
              </a:ext>
            </a:extLst>
          </p:cNvPr>
          <p:cNvPicPr>
            <a:picLocks noChangeAspect="1"/>
          </p:cNvPicPr>
          <p:nvPr/>
        </p:nvPicPr>
        <p:blipFill>
          <a:blip r:embed="rId3"/>
          <a:stretch>
            <a:fillRect/>
          </a:stretch>
        </p:blipFill>
        <p:spPr>
          <a:xfrm>
            <a:off x="3971885" y="2532491"/>
            <a:ext cx="4086795" cy="4296375"/>
          </a:xfrm>
          <a:prstGeom prst="rect">
            <a:avLst/>
          </a:prstGeom>
        </p:spPr>
      </p:pic>
      <p:pic>
        <p:nvPicPr>
          <p:cNvPr id="24" name="图片 23">
            <a:extLst>
              <a:ext uri="{FF2B5EF4-FFF2-40B4-BE49-F238E27FC236}">
                <a16:creationId xmlns:a16="http://schemas.microsoft.com/office/drawing/2014/main" id="{7E4A92A0-41EF-8849-45B8-7D227A8768BE}"/>
              </a:ext>
            </a:extLst>
          </p:cNvPr>
          <p:cNvPicPr>
            <a:picLocks noChangeAspect="1"/>
          </p:cNvPicPr>
          <p:nvPr/>
        </p:nvPicPr>
        <p:blipFill>
          <a:blip r:embed="rId4"/>
          <a:stretch>
            <a:fillRect/>
          </a:stretch>
        </p:blipFill>
        <p:spPr>
          <a:xfrm>
            <a:off x="65096" y="2532491"/>
            <a:ext cx="3820058" cy="1228896"/>
          </a:xfrm>
          <a:prstGeom prst="rect">
            <a:avLst/>
          </a:prstGeom>
        </p:spPr>
      </p:pic>
      <p:sp>
        <p:nvSpPr>
          <p:cNvPr id="27" name="文本框 26">
            <a:extLst>
              <a:ext uri="{FF2B5EF4-FFF2-40B4-BE49-F238E27FC236}">
                <a16:creationId xmlns:a16="http://schemas.microsoft.com/office/drawing/2014/main" id="{51EC7F4B-4317-B70A-1622-1EA1221A5E48}"/>
              </a:ext>
            </a:extLst>
          </p:cNvPr>
          <p:cNvSpPr txBox="1"/>
          <p:nvPr/>
        </p:nvSpPr>
        <p:spPr>
          <a:xfrm>
            <a:off x="319872" y="4129772"/>
            <a:ext cx="3156457" cy="923330"/>
          </a:xfrm>
          <a:prstGeom prst="rect">
            <a:avLst/>
          </a:prstGeom>
          <a:noFill/>
        </p:spPr>
        <p:txBody>
          <a:bodyPr wrap="square" rtlCol="0">
            <a:spAutoFit/>
          </a:bodyPr>
          <a:lstStyle/>
          <a:p>
            <a:r>
              <a:rPr lang="zh-CN" altLang="en-US" b="1" dirty="0">
                <a:solidFill>
                  <a:srgbClr val="FF0000"/>
                </a:solidFill>
              </a:rPr>
              <a:t>判断和前面的内存块是否相邻</a:t>
            </a:r>
            <a:endParaRPr lang="en-US" altLang="zh-CN" b="1" dirty="0">
              <a:solidFill>
                <a:srgbClr val="FF0000"/>
              </a:solidFill>
            </a:endParaRPr>
          </a:p>
          <a:p>
            <a:r>
              <a:rPr lang="zh-CN" altLang="en-US" b="1" dirty="0">
                <a:solidFill>
                  <a:srgbClr val="FF0000"/>
                </a:solidFill>
              </a:rPr>
              <a:t>合并之后就是找到的内存块地址没变但是大小变了，合并了</a:t>
            </a:r>
          </a:p>
        </p:txBody>
      </p:sp>
    </p:spTree>
    <p:extLst>
      <p:ext uri="{BB962C8B-B14F-4D97-AF65-F5344CB8AC3E}">
        <p14:creationId xmlns:p14="http://schemas.microsoft.com/office/powerpoint/2010/main" val="2587146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C22F277-98DD-3CB6-0CCF-DD75ED5B8D26}"/>
              </a:ext>
            </a:extLst>
          </p:cNvPr>
          <p:cNvGrpSpPr/>
          <p:nvPr/>
        </p:nvGrpSpPr>
        <p:grpSpPr>
          <a:xfrm>
            <a:off x="8751340" y="4629796"/>
            <a:ext cx="3440658" cy="2214131"/>
            <a:chOff x="7356328" y="2588007"/>
            <a:chExt cx="4589238" cy="3552039"/>
          </a:xfrm>
        </p:grpSpPr>
        <p:sp>
          <p:nvSpPr>
            <p:cNvPr id="3" name="矩形 2">
              <a:extLst>
                <a:ext uri="{FF2B5EF4-FFF2-40B4-BE49-F238E27FC236}">
                  <a16:creationId xmlns:a16="http://schemas.microsoft.com/office/drawing/2014/main" id="{52D30414-332F-0458-F088-38CECB5DA960}"/>
                </a:ext>
              </a:extLst>
            </p:cNvPr>
            <p:cNvSpPr/>
            <p:nvPr/>
          </p:nvSpPr>
          <p:spPr>
            <a:xfrm>
              <a:off x="7569095" y="2615065"/>
              <a:ext cx="4376471" cy="8268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D0165666-8AFA-B6F3-32B2-F964A3FF31AA}"/>
                </a:ext>
              </a:extLst>
            </p:cNvPr>
            <p:cNvCxnSpPr/>
            <p:nvPr/>
          </p:nvCxnSpPr>
          <p:spPr>
            <a:xfrm>
              <a:off x="8578468" y="260153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5388FE7D-4720-304A-369F-0903C227FE80}"/>
                </a:ext>
              </a:extLst>
            </p:cNvPr>
            <p:cNvCxnSpPr/>
            <p:nvPr/>
          </p:nvCxnSpPr>
          <p:spPr>
            <a:xfrm>
              <a:off x="9670269" y="258800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2D063FB-F3B6-DB5F-0FDE-A2CCF2047CA5}"/>
                </a:ext>
              </a:extLst>
            </p:cNvPr>
            <p:cNvSpPr txBox="1"/>
            <p:nvPr/>
          </p:nvSpPr>
          <p:spPr>
            <a:xfrm>
              <a:off x="7356328" y="3460931"/>
              <a:ext cx="729089" cy="592504"/>
            </a:xfrm>
            <a:prstGeom prst="rect">
              <a:avLst/>
            </a:prstGeom>
            <a:noFill/>
          </p:spPr>
          <p:txBody>
            <a:bodyPr wrap="square" rtlCol="0">
              <a:spAutoFit/>
            </a:bodyPr>
            <a:lstStyle/>
            <a:p>
              <a:r>
                <a:rPr lang="en-US" altLang="zh-CN" b="1" dirty="0"/>
                <a:t>10</a:t>
              </a:r>
              <a:endParaRPr lang="zh-CN" altLang="en-US" b="1" dirty="0"/>
            </a:p>
          </p:txBody>
        </p:sp>
        <p:sp>
          <p:nvSpPr>
            <p:cNvPr id="7" name="文本框 6">
              <a:extLst>
                <a:ext uri="{FF2B5EF4-FFF2-40B4-BE49-F238E27FC236}">
                  <a16:creationId xmlns:a16="http://schemas.microsoft.com/office/drawing/2014/main" id="{5FB43603-81C3-02E1-D8A4-C1636BB03329}"/>
                </a:ext>
              </a:extLst>
            </p:cNvPr>
            <p:cNvSpPr txBox="1"/>
            <p:nvPr/>
          </p:nvSpPr>
          <p:spPr>
            <a:xfrm>
              <a:off x="8299427" y="3474461"/>
              <a:ext cx="588521" cy="592504"/>
            </a:xfrm>
            <a:prstGeom prst="rect">
              <a:avLst/>
            </a:prstGeom>
            <a:noFill/>
          </p:spPr>
          <p:txBody>
            <a:bodyPr wrap="square" rtlCol="0">
              <a:spAutoFit/>
            </a:bodyPr>
            <a:lstStyle/>
            <a:p>
              <a:r>
                <a:rPr lang="en-US" altLang="zh-CN" b="1" dirty="0"/>
                <a:t>20</a:t>
              </a:r>
              <a:endParaRPr lang="zh-CN" altLang="en-US" b="1" dirty="0"/>
            </a:p>
          </p:txBody>
        </p:sp>
        <p:sp>
          <p:nvSpPr>
            <p:cNvPr id="8" name="文本框 7">
              <a:extLst>
                <a:ext uri="{FF2B5EF4-FFF2-40B4-BE49-F238E27FC236}">
                  <a16:creationId xmlns:a16="http://schemas.microsoft.com/office/drawing/2014/main" id="{1D7CA460-8A78-37EA-FE97-6C19A9522BEA}"/>
                </a:ext>
              </a:extLst>
            </p:cNvPr>
            <p:cNvSpPr txBox="1"/>
            <p:nvPr/>
          </p:nvSpPr>
          <p:spPr>
            <a:xfrm>
              <a:off x="9349042" y="3460931"/>
              <a:ext cx="691634" cy="592504"/>
            </a:xfrm>
            <a:prstGeom prst="rect">
              <a:avLst/>
            </a:prstGeom>
            <a:noFill/>
          </p:spPr>
          <p:txBody>
            <a:bodyPr wrap="square" rtlCol="0">
              <a:spAutoFit/>
            </a:bodyPr>
            <a:lstStyle/>
            <a:p>
              <a:r>
                <a:rPr lang="en-US" altLang="zh-CN" b="1" dirty="0"/>
                <a:t>30</a:t>
              </a:r>
              <a:endParaRPr lang="zh-CN" altLang="en-US" b="1" dirty="0"/>
            </a:p>
          </p:txBody>
        </p:sp>
        <p:sp>
          <p:nvSpPr>
            <p:cNvPr id="9" name="文本框 8">
              <a:extLst>
                <a:ext uri="{FF2B5EF4-FFF2-40B4-BE49-F238E27FC236}">
                  <a16:creationId xmlns:a16="http://schemas.microsoft.com/office/drawing/2014/main" id="{AEA20949-FCC1-AA77-B5E8-071EE9D57758}"/>
                </a:ext>
              </a:extLst>
            </p:cNvPr>
            <p:cNvSpPr txBox="1"/>
            <p:nvPr/>
          </p:nvSpPr>
          <p:spPr>
            <a:xfrm>
              <a:off x="10478423" y="3460931"/>
              <a:ext cx="588756" cy="592504"/>
            </a:xfrm>
            <a:prstGeom prst="rect">
              <a:avLst/>
            </a:prstGeom>
            <a:noFill/>
          </p:spPr>
          <p:txBody>
            <a:bodyPr wrap="square" rtlCol="0">
              <a:spAutoFit/>
            </a:bodyPr>
            <a:lstStyle/>
            <a:p>
              <a:r>
                <a:rPr lang="en-US" altLang="zh-CN" b="1" dirty="0"/>
                <a:t>40</a:t>
              </a:r>
              <a:endParaRPr lang="zh-CN" altLang="en-US" b="1" dirty="0"/>
            </a:p>
          </p:txBody>
        </p:sp>
        <p:cxnSp>
          <p:nvCxnSpPr>
            <p:cNvPr id="10" name="直接连接符 9">
              <a:extLst>
                <a:ext uri="{FF2B5EF4-FFF2-40B4-BE49-F238E27FC236}">
                  <a16:creationId xmlns:a16="http://schemas.microsoft.com/office/drawing/2014/main" id="{BE5AF934-0B07-1347-11A8-3B489F028BB1}"/>
                </a:ext>
              </a:extLst>
            </p:cNvPr>
            <p:cNvCxnSpPr/>
            <p:nvPr/>
          </p:nvCxnSpPr>
          <p:spPr>
            <a:xfrm>
              <a:off x="10788950" y="260153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FFCF2D4-57DF-BB61-42F6-9D2B94A9D53E}"/>
                </a:ext>
              </a:extLst>
            </p:cNvPr>
            <p:cNvSpPr/>
            <p:nvPr/>
          </p:nvSpPr>
          <p:spPr>
            <a:xfrm>
              <a:off x="9834667" y="4631858"/>
              <a:ext cx="1099226" cy="82685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7462612-0A96-0213-C524-17B8BB1D32E2}"/>
                </a:ext>
              </a:extLst>
            </p:cNvPr>
            <p:cNvSpPr txBox="1"/>
            <p:nvPr/>
          </p:nvSpPr>
          <p:spPr>
            <a:xfrm>
              <a:off x="9572020" y="5547542"/>
              <a:ext cx="656521" cy="592504"/>
            </a:xfrm>
            <a:prstGeom prst="rect">
              <a:avLst/>
            </a:prstGeom>
            <a:noFill/>
          </p:spPr>
          <p:txBody>
            <a:bodyPr wrap="square" rtlCol="0">
              <a:spAutoFit/>
            </a:bodyPr>
            <a:lstStyle/>
            <a:p>
              <a:r>
                <a:rPr lang="en-US" altLang="zh-CN" b="1" dirty="0"/>
                <a:t>25</a:t>
              </a:r>
              <a:endParaRPr lang="zh-CN" altLang="en-US" b="1" dirty="0"/>
            </a:p>
          </p:txBody>
        </p:sp>
        <p:cxnSp>
          <p:nvCxnSpPr>
            <p:cNvPr id="13" name="直接箭头连接符 12">
              <a:extLst>
                <a:ext uri="{FF2B5EF4-FFF2-40B4-BE49-F238E27FC236}">
                  <a16:creationId xmlns:a16="http://schemas.microsoft.com/office/drawing/2014/main" id="{7642AA3C-8CB4-FF61-4618-0B05AA54C71C}"/>
                </a:ext>
              </a:extLst>
            </p:cNvPr>
            <p:cNvCxnSpPr>
              <a:cxnSpLocks/>
              <a:stCxn id="11" idx="0"/>
            </p:cNvCxnSpPr>
            <p:nvPr/>
          </p:nvCxnSpPr>
          <p:spPr>
            <a:xfrm flipH="1" flipV="1">
              <a:off x="9101958" y="3830781"/>
              <a:ext cx="1282323" cy="801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5" name="图片 14">
            <a:extLst>
              <a:ext uri="{FF2B5EF4-FFF2-40B4-BE49-F238E27FC236}">
                <a16:creationId xmlns:a16="http://schemas.microsoft.com/office/drawing/2014/main" id="{6F390E7B-5F6B-E363-E44F-31BE377F76B4}"/>
              </a:ext>
            </a:extLst>
          </p:cNvPr>
          <p:cNvPicPr>
            <a:picLocks noChangeAspect="1"/>
          </p:cNvPicPr>
          <p:nvPr/>
        </p:nvPicPr>
        <p:blipFill>
          <a:blip r:embed="rId2"/>
          <a:stretch>
            <a:fillRect/>
          </a:stretch>
        </p:blipFill>
        <p:spPr>
          <a:xfrm>
            <a:off x="0" y="0"/>
            <a:ext cx="9821646" cy="4629796"/>
          </a:xfrm>
          <a:prstGeom prst="rect">
            <a:avLst/>
          </a:prstGeom>
        </p:spPr>
      </p:pic>
      <p:sp>
        <p:nvSpPr>
          <p:cNvPr id="16" name="文本框 15">
            <a:extLst>
              <a:ext uri="{FF2B5EF4-FFF2-40B4-BE49-F238E27FC236}">
                <a16:creationId xmlns:a16="http://schemas.microsoft.com/office/drawing/2014/main" id="{FC28E614-AD4E-1BEE-DB81-2231D20DF5D1}"/>
              </a:ext>
            </a:extLst>
          </p:cNvPr>
          <p:cNvSpPr txBox="1"/>
          <p:nvPr/>
        </p:nvSpPr>
        <p:spPr>
          <a:xfrm>
            <a:off x="9821646" y="438778"/>
            <a:ext cx="2370354" cy="369332"/>
          </a:xfrm>
          <a:prstGeom prst="rect">
            <a:avLst/>
          </a:prstGeom>
          <a:noFill/>
        </p:spPr>
        <p:txBody>
          <a:bodyPr wrap="square" rtlCol="0">
            <a:spAutoFit/>
          </a:bodyPr>
          <a:lstStyle/>
          <a:p>
            <a:r>
              <a:rPr lang="en-US" altLang="zh-CN" b="1" dirty="0"/>
              <a:t>20+</a:t>
            </a:r>
            <a:r>
              <a:rPr lang="zh-CN" altLang="en-US" b="1" dirty="0"/>
              <a:t>（</a:t>
            </a:r>
            <a:r>
              <a:rPr lang="en-US" altLang="zh-CN" b="1" dirty="0"/>
              <a:t>20+25</a:t>
            </a:r>
            <a:r>
              <a:rPr lang="zh-CN" altLang="en-US" b="1" dirty="0"/>
              <a:t>）</a:t>
            </a:r>
            <a:r>
              <a:rPr lang="en-US" altLang="zh-CN" b="1" dirty="0"/>
              <a:t>==30</a:t>
            </a:r>
            <a:endParaRPr lang="zh-CN" altLang="en-US" b="1" dirty="0"/>
          </a:p>
        </p:txBody>
      </p:sp>
      <p:sp>
        <p:nvSpPr>
          <p:cNvPr id="17" name="文本框 16">
            <a:extLst>
              <a:ext uri="{FF2B5EF4-FFF2-40B4-BE49-F238E27FC236}">
                <a16:creationId xmlns:a16="http://schemas.microsoft.com/office/drawing/2014/main" id="{090924B1-CC88-58B6-2E3B-D1F17E18DE82}"/>
              </a:ext>
            </a:extLst>
          </p:cNvPr>
          <p:cNvSpPr txBox="1"/>
          <p:nvPr/>
        </p:nvSpPr>
        <p:spPr>
          <a:xfrm>
            <a:off x="9821646" y="849736"/>
            <a:ext cx="2370351" cy="3693319"/>
          </a:xfrm>
          <a:prstGeom prst="rect">
            <a:avLst/>
          </a:prstGeom>
          <a:noFill/>
        </p:spPr>
        <p:txBody>
          <a:bodyPr wrap="square" rtlCol="0">
            <a:spAutoFit/>
          </a:bodyPr>
          <a:lstStyle/>
          <a:p>
            <a:r>
              <a:rPr lang="zh-CN" altLang="en-US" b="1" dirty="0"/>
              <a:t>确定不是</a:t>
            </a:r>
            <a:r>
              <a:rPr lang="zh-CN" altLang="en-US" b="1" dirty="0">
                <a:solidFill>
                  <a:srgbClr val="FF0000"/>
                </a:solidFill>
              </a:rPr>
              <a:t>最后一个末尾内存块</a:t>
            </a:r>
            <a:r>
              <a:rPr lang="zh-CN" altLang="en-US" b="1" dirty="0"/>
              <a:t>，不能进行合并，末尾内存块的意义是指向末尾地址，表示是最后一个内存块了</a:t>
            </a:r>
            <a:endParaRPr lang="en-US" altLang="zh-CN" b="1" dirty="0"/>
          </a:p>
          <a:p>
            <a:endParaRPr lang="en-US" altLang="zh-CN" b="1" dirty="0"/>
          </a:p>
          <a:p>
            <a:r>
              <a:rPr lang="en-US" altLang="zh-CN" b="1" dirty="0"/>
              <a:t>(20+25)+=30(3</a:t>
            </a:r>
            <a:r>
              <a:rPr lang="zh-CN" altLang="en-US" b="1" dirty="0"/>
              <a:t>合</a:t>
            </a:r>
            <a:r>
              <a:rPr lang="en-US" altLang="zh-CN" b="1" dirty="0"/>
              <a:t>1)</a:t>
            </a:r>
          </a:p>
          <a:p>
            <a:r>
              <a:rPr lang="en-US" altLang="zh-CN" b="1" dirty="0"/>
              <a:t>20</a:t>
            </a:r>
            <a:r>
              <a:rPr lang="zh-CN" altLang="en-US" b="1" dirty="0"/>
              <a:t>地址的下一个内存块</a:t>
            </a:r>
            <a:r>
              <a:rPr lang="en-US" altLang="zh-CN" b="1" dirty="0"/>
              <a:t>=40</a:t>
            </a:r>
          </a:p>
          <a:p>
            <a:endParaRPr lang="en-US" altLang="zh-CN" b="1" dirty="0"/>
          </a:p>
          <a:p>
            <a:r>
              <a:rPr lang="zh-CN" altLang="en-US" b="1" dirty="0"/>
              <a:t>相邻的是末尾内存块，</a:t>
            </a:r>
            <a:r>
              <a:rPr lang="en-US" altLang="zh-CN" b="1" dirty="0"/>
              <a:t>20</a:t>
            </a:r>
            <a:r>
              <a:rPr lang="zh-CN" altLang="en-US" b="1" dirty="0"/>
              <a:t>下一个</a:t>
            </a:r>
            <a:r>
              <a:rPr lang="en-US" altLang="zh-CN" b="1" dirty="0"/>
              <a:t>-&gt;</a:t>
            </a:r>
            <a:r>
              <a:rPr lang="en-US" altLang="zh-CN" b="1" dirty="0" err="1"/>
              <a:t>pxEnd</a:t>
            </a:r>
            <a:endParaRPr lang="en-US" altLang="zh-CN" b="1" dirty="0"/>
          </a:p>
        </p:txBody>
      </p:sp>
      <p:cxnSp>
        <p:nvCxnSpPr>
          <p:cNvPr id="19" name="直接箭头连接符 18">
            <a:extLst>
              <a:ext uri="{FF2B5EF4-FFF2-40B4-BE49-F238E27FC236}">
                <a16:creationId xmlns:a16="http://schemas.microsoft.com/office/drawing/2014/main" id="{879C9DFB-1DE2-5153-F1AE-D0EFF5785513}"/>
              </a:ext>
            </a:extLst>
          </p:cNvPr>
          <p:cNvCxnSpPr/>
          <p:nvPr/>
        </p:nvCxnSpPr>
        <p:spPr>
          <a:xfrm flipH="1">
            <a:off x="5223753" y="1021404"/>
            <a:ext cx="4597893" cy="107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A694460-FFA6-286A-2A5B-3F91AF048E0B}"/>
              </a:ext>
            </a:extLst>
          </p:cNvPr>
          <p:cNvCxnSpPr/>
          <p:nvPr/>
        </p:nvCxnSpPr>
        <p:spPr>
          <a:xfrm flipH="1" flipV="1">
            <a:off x="7324928" y="2188723"/>
            <a:ext cx="2496718" cy="904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AA5879D-339F-F95E-C093-784156628E6D}"/>
              </a:ext>
            </a:extLst>
          </p:cNvPr>
          <p:cNvCxnSpPr/>
          <p:nvPr/>
        </p:nvCxnSpPr>
        <p:spPr>
          <a:xfrm flipH="1" flipV="1">
            <a:off x="5544766" y="3093396"/>
            <a:ext cx="4397328" cy="1060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BB17252-336B-5542-55F4-9F2AA0FBF2D8}"/>
              </a:ext>
            </a:extLst>
          </p:cNvPr>
          <p:cNvSpPr txBox="1"/>
          <p:nvPr/>
        </p:nvSpPr>
        <p:spPr>
          <a:xfrm>
            <a:off x="552439" y="4812328"/>
            <a:ext cx="5126476" cy="646331"/>
          </a:xfrm>
          <a:prstGeom prst="rect">
            <a:avLst/>
          </a:prstGeom>
          <a:noFill/>
        </p:spPr>
        <p:txBody>
          <a:bodyPr wrap="square" rtlCol="0">
            <a:spAutoFit/>
          </a:bodyPr>
          <a:lstStyle/>
          <a:p>
            <a:r>
              <a:rPr lang="en-US" altLang="zh-CN" b="1" dirty="0"/>
              <a:t>25</a:t>
            </a:r>
            <a:r>
              <a:rPr lang="zh-CN" altLang="en-US" b="1" dirty="0"/>
              <a:t>和</a:t>
            </a:r>
            <a:r>
              <a:rPr lang="en-US" altLang="zh-CN" b="1" dirty="0"/>
              <a:t>30</a:t>
            </a:r>
            <a:r>
              <a:rPr lang="zh-CN" altLang="en-US" b="1" dirty="0"/>
              <a:t>不相邻的话，（</a:t>
            </a:r>
            <a:r>
              <a:rPr lang="en-US" altLang="zh-CN" b="1" dirty="0"/>
              <a:t>20</a:t>
            </a:r>
            <a:r>
              <a:rPr lang="zh-CN" altLang="en-US" b="1" dirty="0"/>
              <a:t>和</a:t>
            </a:r>
            <a:r>
              <a:rPr lang="en-US" altLang="zh-CN" b="1" dirty="0"/>
              <a:t>25</a:t>
            </a:r>
            <a:r>
              <a:rPr lang="zh-CN" altLang="en-US" b="1" dirty="0"/>
              <a:t>合并）</a:t>
            </a:r>
            <a:r>
              <a:rPr lang="en-US" altLang="zh-CN" b="1" dirty="0"/>
              <a:t>20</a:t>
            </a:r>
            <a:r>
              <a:rPr lang="zh-CN" altLang="en-US" b="1" dirty="0"/>
              <a:t>地址的下一个内存块指向</a:t>
            </a:r>
            <a:r>
              <a:rPr lang="en-US" altLang="zh-CN" b="1" dirty="0"/>
              <a:t>30</a:t>
            </a:r>
            <a:r>
              <a:rPr lang="zh-CN" altLang="en-US" b="1" dirty="0"/>
              <a:t>，就不需要进行</a:t>
            </a:r>
            <a:r>
              <a:rPr lang="en-US" altLang="zh-CN" b="1" dirty="0"/>
              <a:t>3</a:t>
            </a:r>
            <a:r>
              <a:rPr lang="zh-CN" altLang="en-US" b="1" dirty="0"/>
              <a:t>合</a:t>
            </a:r>
            <a:r>
              <a:rPr lang="en-US" altLang="zh-CN" b="1" dirty="0"/>
              <a:t>1</a:t>
            </a:r>
            <a:endParaRPr lang="zh-CN" altLang="en-US" b="1" dirty="0"/>
          </a:p>
        </p:txBody>
      </p:sp>
    </p:spTree>
    <p:extLst>
      <p:ext uri="{BB962C8B-B14F-4D97-AF65-F5344CB8AC3E}">
        <p14:creationId xmlns:p14="http://schemas.microsoft.com/office/powerpoint/2010/main" val="413096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719C98-AB4B-A4C2-800C-B1BF394E056C}"/>
              </a:ext>
            </a:extLst>
          </p:cNvPr>
          <p:cNvPicPr>
            <a:picLocks noChangeAspect="1"/>
          </p:cNvPicPr>
          <p:nvPr/>
        </p:nvPicPr>
        <p:blipFill>
          <a:blip r:embed="rId2"/>
          <a:stretch>
            <a:fillRect/>
          </a:stretch>
        </p:blipFill>
        <p:spPr>
          <a:xfrm>
            <a:off x="594544" y="1290339"/>
            <a:ext cx="11002911" cy="4277322"/>
          </a:xfrm>
          <a:prstGeom prst="rect">
            <a:avLst/>
          </a:prstGeom>
        </p:spPr>
      </p:pic>
    </p:spTree>
    <p:extLst>
      <p:ext uri="{BB962C8B-B14F-4D97-AF65-F5344CB8AC3E}">
        <p14:creationId xmlns:p14="http://schemas.microsoft.com/office/powerpoint/2010/main" val="3845083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F9104C-8F4F-E662-5857-EC8213DE08CF}"/>
              </a:ext>
            </a:extLst>
          </p:cNvPr>
          <p:cNvPicPr>
            <a:picLocks noChangeAspect="1"/>
          </p:cNvPicPr>
          <p:nvPr/>
        </p:nvPicPr>
        <p:blipFill>
          <a:blip r:embed="rId2"/>
          <a:stretch>
            <a:fillRect/>
          </a:stretch>
        </p:blipFill>
        <p:spPr>
          <a:xfrm>
            <a:off x="0" y="546131"/>
            <a:ext cx="5868219" cy="1971950"/>
          </a:xfrm>
          <a:prstGeom prst="rect">
            <a:avLst/>
          </a:prstGeom>
        </p:spPr>
      </p:pic>
      <p:sp>
        <p:nvSpPr>
          <p:cNvPr id="16" name="文本框 15">
            <a:extLst>
              <a:ext uri="{FF2B5EF4-FFF2-40B4-BE49-F238E27FC236}">
                <a16:creationId xmlns:a16="http://schemas.microsoft.com/office/drawing/2014/main" id="{A9D2ADA1-53DB-6C74-A767-95E77AA0AC8F}"/>
              </a:ext>
            </a:extLst>
          </p:cNvPr>
          <p:cNvSpPr txBox="1"/>
          <p:nvPr/>
        </p:nvSpPr>
        <p:spPr>
          <a:xfrm>
            <a:off x="885217" y="3103123"/>
            <a:ext cx="5457217" cy="1200329"/>
          </a:xfrm>
          <a:prstGeom prst="rect">
            <a:avLst/>
          </a:prstGeom>
          <a:noFill/>
        </p:spPr>
        <p:txBody>
          <a:bodyPr wrap="square" rtlCol="0">
            <a:spAutoFit/>
          </a:bodyPr>
          <a:lstStyle/>
          <a:p>
            <a:r>
              <a:rPr lang="zh-CN" altLang="en-US" b="1" dirty="0"/>
              <a:t>如果</a:t>
            </a:r>
            <a:r>
              <a:rPr lang="en-US" altLang="zh-CN" b="1" dirty="0"/>
              <a:t>20</a:t>
            </a:r>
            <a:r>
              <a:rPr lang="zh-CN" altLang="en-US" b="1" dirty="0"/>
              <a:t>和</a:t>
            </a:r>
            <a:r>
              <a:rPr lang="en-US" altLang="zh-CN" b="1" dirty="0"/>
              <a:t>25</a:t>
            </a:r>
            <a:r>
              <a:rPr lang="zh-CN" altLang="en-US" b="1" dirty="0"/>
              <a:t>没合并（证明它们也不相邻），则</a:t>
            </a:r>
            <a:r>
              <a:rPr lang="en-US" altLang="zh-CN" b="1" dirty="0" err="1"/>
              <a:t>pxIterator</a:t>
            </a:r>
            <a:r>
              <a:rPr lang="en-US" altLang="zh-CN" b="1" dirty="0"/>
              <a:t>    </a:t>
            </a:r>
            <a:r>
              <a:rPr lang="en-US" altLang="zh-CN" b="1" dirty="0" err="1"/>
              <a:t>pxBlockToInsert</a:t>
            </a:r>
            <a:r>
              <a:rPr lang="zh-CN" altLang="en-US" b="1" dirty="0"/>
              <a:t>不相等</a:t>
            </a:r>
            <a:endParaRPr lang="en-US" altLang="zh-CN" b="1" dirty="0"/>
          </a:p>
          <a:p>
            <a:endParaRPr lang="en-US" altLang="zh-CN" b="1" dirty="0"/>
          </a:p>
          <a:p>
            <a:r>
              <a:rPr lang="zh-CN" altLang="en-US" b="1" dirty="0"/>
              <a:t>将</a:t>
            </a:r>
            <a:r>
              <a:rPr lang="en-US" altLang="zh-CN" b="1" dirty="0"/>
              <a:t>20</a:t>
            </a:r>
            <a:r>
              <a:rPr lang="zh-CN" altLang="en-US" b="1" dirty="0"/>
              <a:t>下一个内存块指向</a:t>
            </a:r>
            <a:r>
              <a:rPr lang="en-US" altLang="zh-CN" b="1" dirty="0"/>
              <a:t>25</a:t>
            </a:r>
            <a:endParaRPr lang="zh-CN" altLang="en-US" b="1" dirty="0"/>
          </a:p>
        </p:txBody>
      </p:sp>
      <p:sp>
        <p:nvSpPr>
          <p:cNvPr id="17" name="文本框 16">
            <a:extLst>
              <a:ext uri="{FF2B5EF4-FFF2-40B4-BE49-F238E27FC236}">
                <a16:creationId xmlns:a16="http://schemas.microsoft.com/office/drawing/2014/main" id="{168C78D4-5643-7635-1F90-E0D3F233F212}"/>
              </a:ext>
            </a:extLst>
          </p:cNvPr>
          <p:cNvSpPr txBox="1"/>
          <p:nvPr/>
        </p:nvSpPr>
        <p:spPr>
          <a:xfrm>
            <a:off x="457200" y="4766553"/>
            <a:ext cx="5544766" cy="369332"/>
          </a:xfrm>
          <a:prstGeom prst="rect">
            <a:avLst/>
          </a:prstGeom>
          <a:noFill/>
        </p:spPr>
        <p:txBody>
          <a:bodyPr wrap="square" rtlCol="0">
            <a:spAutoFit/>
          </a:bodyPr>
          <a:lstStyle/>
          <a:p>
            <a:r>
              <a:rPr lang="zh-CN" altLang="en-US" b="1" dirty="0">
                <a:solidFill>
                  <a:srgbClr val="FF0000"/>
                </a:solidFill>
              </a:rPr>
              <a:t>空闲内存块插入函数结束</a:t>
            </a:r>
          </a:p>
        </p:txBody>
      </p:sp>
      <p:grpSp>
        <p:nvGrpSpPr>
          <p:cNvPr id="18" name="组合 17">
            <a:extLst>
              <a:ext uri="{FF2B5EF4-FFF2-40B4-BE49-F238E27FC236}">
                <a16:creationId xmlns:a16="http://schemas.microsoft.com/office/drawing/2014/main" id="{06B19AC3-E5E7-F0CD-1AA8-24019C3E807A}"/>
              </a:ext>
            </a:extLst>
          </p:cNvPr>
          <p:cNvGrpSpPr/>
          <p:nvPr/>
        </p:nvGrpSpPr>
        <p:grpSpPr>
          <a:xfrm>
            <a:off x="8371963" y="546131"/>
            <a:ext cx="3430931" cy="2214131"/>
            <a:chOff x="7369303" y="2588007"/>
            <a:chExt cx="4576263" cy="3552039"/>
          </a:xfrm>
        </p:grpSpPr>
        <p:sp>
          <p:nvSpPr>
            <p:cNvPr id="19" name="矩形 18">
              <a:extLst>
                <a:ext uri="{FF2B5EF4-FFF2-40B4-BE49-F238E27FC236}">
                  <a16:creationId xmlns:a16="http://schemas.microsoft.com/office/drawing/2014/main" id="{93FD6387-DDF9-B14A-EB9C-105C6D8BA8D0}"/>
                </a:ext>
              </a:extLst>
            </p:cNvPr>
            <p:cNvSpPr/>
            <p:nvPr/>
          </p:nvSpPr>
          <p:spPr>
            <a:xfrm>
              <a:off x="7569095" y="2615065"/>
              <a:ext cx="4376471" cy="8268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181552FB-E500-F158-D7F3-BB95A86A5B3B}"/>
                </a:ext>
              </a:extLst>
            </p:cNvPr>
            <p:cNvCxnSpPr/>
            <p:nvPr/>
          </p:nvCxnSpPr>
          <p:spPr>
            <a:xfrm>
              <a:off x="8578468" y="260153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3C80A8C-47D7-3FEB-1083-D79A967F424B}"/>
                </a:ext>
              </a:extLst>
            </p:cNvPr>
            <p:cNvCxnSpPr/>
            <p:nvPr/>
          </p:nvCxnSpPr>
          <p:spPr>
            <a:xfrm>
              <a:off x="9670269" y="258800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2C5EC24-F80D-2A83-B2A7-EC430ECCA0D9}"/>
                </a:ext>
              </a:extLst>
            </p:cNvPr>
            <p:cNvSpPr txBox="1"/>
            <p:nvPr/>
          </p:nvSpPr>
          <p:spPr>
            <a:xfrm>
              <a:off x="7369303" y="3530381"/>
              <a:ext cx="729089" cy="592504"/>
            </a:xfrm>
            <a:prstGeom prst="rect">
              <a:avLst/>
            </a:prstGeom>
            <a:noFill/>
          </p:spPr>
          <p:txBody>
            <a:bodyPr wrap="square" rtlCol="0">
              <a:spAutoFit/>
            </a:bodyPr>
            <a:lstStyle/>
            <a:p>
              <a:r>
                <a:rPr lang="en-US" altLang="zh-CN" b="1" dirty="0"/>
                <a:t>10</a:t>
              </a:r>
              <a:endParaRPr lang="zh-CN" altLang="en-US" b="1" dirty="0"/>
            </a:p>
          </p:txBody>
        </p:sp>
        <p:sp>
          <p:nvSpPr>
            <p:cNvPr id="23" name="文本框 22">
              <a:extLst>
                <a:ext uri="{FF2B5EF4-FFF2-40B4-BE49-F238E27FC236}">
                  <a16:creationId xmlns:a16="http://schemas.microsoft.com/office/drawing/2014/main" id="{9AC25D53-D684-1CB4-7849-799E7C464567}"/>
                </a:ext>
              </a:extLst>
            </p:cNvPr>
            <p:cNvSpPr txBox="1"/>
            <p:nvPr/>
          </p:nvSpPr>
          <p:spPr>
            <a:xfrm>
              <a:off x="8312399" y="3543911"/>
              <a:ext cx="588521" cy="592504"/>
            </a:xfrm>
            <a:prstGeom prst="rect">
              <a:avLst/>
            </a:prstGeom>
            <a:noFill/>
          </p:spPr>
          <p:txBody>
            <a:bodyPr wrap="square" rtlCol="0">
              <a:spAutoFit/>
            </a:bodyPr>
            <a:lstStyle/>
            <a:p>
              <a:r>
                <a:rPr lang="en-US" altLang="zh-CN" b="1" dirty="0"/>
                <a:t>20</a:t>
              </a:r>
              <a:endParaRPr lang="zh-CN" altLang="en-US" b="1" dirty="0"/>
            </a:p>
          </p:txBody>
        </p:sp>
        <p:sp>
          <p:nvSpPr>
            <p:cNvPr id="24" name="文本框 23">
              <a:extLst>
                <a:ext uri="{FF2B5EF4-FFF2-40B4-BE49-F238E27FC236}">
                  <a16:creationId xmlns:a16="http://schemas.microsoft.com/office/drawing/2014/main" id="{1FF8D932-049C-B06B-1384-2D7E52BC313B}"/>
                </a:ext>
              </a:extLst>
            </p:cNvPr>
            <p:cNvSpPr txBox="1"/>
            <p:nvPr/>
          </p:nvSpPr>
          <p:spPr>
            <a:xfrm>
              <a:off x="9362014" y="3530381"/>
              <a:ext cx="691634" cy="592504"/>
            </a:xfrm>
            <a:prstGeom prst="rect">
              <a:avLst/>
            </a:prstGeom>
            <a:noFill/>
          </p:spPr>
          <p:txBody>
            <a:bodyPr wrap="square" rtlCol="0">
              <a:spAutoFit/>
            </a:bodyPr>
            <a:lstStyle/>
            <a:p>
              <a:r>
                <a:rPr lang="en-US" altLang="zh-CN" b="1" dirty="0"/>
                <a:t>30</a:t>
              </a:r>
              <a:endParaRPr lang="zh-CN" altLang="en-US" b="1" dirty="0"/>
            </a:p>
          </p:txBody>
        </p:sp>
        <p:sp>
          <p:nvSpPr>
            <p:cNvPr id="25" name="文本框 24">
              <a:extLst>
                <a:ext uri="{FF2B5EF4-FFF2-40B4-BE49-F238E27FC236}">
                  <a16:creationId xmlns:a16="http://schemas.microsoft.com/office/drawing/2014/main" id="{5114B4E3-472F-9B8D-86CB-E4ACB19E236E}"/>
                </a:ext>
              </a:extLst>
            </p:cNvPr>
            <p:cNvSpPr txBox="1"/>
            <p:nvPr/>
          </p:nvSpPr>
          <p:spPr>
            <a:xfrm>
              <a:off x="10491395" y="3530381"/>
              <a:ext cx="588756" cy="592504"/>
            </a:xfrm>
            <a:prstGeom prst="rect">
              <a:avLst/>
            </a:prstGeom>
            <a:noFill/>
          </p:spPr>
          <p:txBody>
            <a:bodyPr wrap="square" rtlCol="0">
              <a:spAutoFit/>
            </a:bodyPr>
            <a:lstStyle/>
            <a:p>
              <a:r>
                <a:rPr lang="en-US" altLang="zh-CN" b="1" dirty="0"/>
                <a:t>40</a:t>
              </a:r>
              <a:endParaRPr lang="zh-CN" altLang="en-US" b="1" dirty="0"/>
            </a:p>
          </p:txBody>
        </p:sp>
        <p:cxnSp>
          <p:nvCxnSpPr>
            <p:cNvPr id="26" name="直接连接符 25">
              <a:extLst>
                <a:ext uri="{FF2B5EF4-FFF2-40B4-BE49-F238E27FC236}">
                  <a16:creationId xmlns:a16="http://schemas.microsoft.com/office/drawing/2014/main" id="{972D2375-E917-C964-41C6-DFCFCAD17398}"/>
                </a:ext>
              </a:extLst>
            </p:cNvPr>
            <p:cNvCxnSpPr/>
            <p:nvPr/>
          </p:nvCxnSpPr>
          <p:spPr>
            <a:xfrm>
              <a:off x="10788950" y="2601537"/>
              <a:ext cx="0" cy="85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73C7950C-8B18-7C4F-FAC7-0A363BAD2B1A}"/>
                </a:ext>
              </a:extLst>
            </p:cNvPr>
            <p:cNvSpPr/>
            <p:nvPr/>
          </p:nvSpPr>
          <p:spPr>
            <a:xfrm>
              <a:off x="9834667" y="4631858"/>
              <a:ext cx="1099226" cy="82685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5B5F14BD-B5FE-49B6-1168-9E8A99A6E958}"/>
                </a:ext>
              </a:extLst>
            </p:cNvPr>
            <p:cNvSpPr txBox="1"/>
            <p:nvPr/>
          </p:nvSpPr>
          <p:spPr>
            <a:xfrm>
              <a:off x="9572020" y="5547542"/>
              <a:ext cx="656521" cy="592504"/>
            </a:xfrm>
            <a:prstGeom prst="rect">
              <a:avLst/>
            </a:prstGeom>
            <a:noFill/>
          </p:spPr>
          <p:txBody>
            <a:bodyPr wrap="square" rtlCol="0">
              <a:spAutoFit/>
            </a:bodyPr>
            <a:lstStyle/>
            <a:p>
              <a:r>
                <a:rPr lang="en-US" altLang="zh-CN" b="1" dirty="0"/>
                <a:t>25</a:t>
              </a:r>
              <a:endParaRPr lang="zh-CN" altLang="en-US" b="1" dirty="0"/>
            </a:p>
          </p:txBody>
        </p:sp>
        <p:cxnSp>
          <p:nvCxnSpPr>
            <p:cNvPr id="29" name="直接箭头连接符 28">
              <a:extLst>
                <a:ext uri="{FF2B5EF4-FFF2-40B4-BE49-F238E27FC236}">
                  <a16:creationId xmlns:a16="http://schemas.microsoft.com/office/drawing/2014/main" id="{9884BB4D-05A8-8D4C-1EC7-B5CD2BEE1C1C}"/>
                </a:ext>
              </a:extLst>
            </p:cNvPr>
            <p:cNvCxnSpPr>
              <a:cxnSpLocks/>
              <a:stCxn id="27" idx="0"/>
            </p:cNvCxnSpPr>
            <p:nvPr/>
          </p:nvCxnSpPr>
          <p:spPr>
            <a:xfrm flipH="1" flipV="1">
              <a:off x="9216491" y="3865507"/>
              <a:ext cx="1167790" cy="766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86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51C798-F8FA-C0EE-E76A-D38565125EFB}"/>
              </a:ext>
            </a:extLst>
          </p:cNvPr>
          <p:cNvPicPr>
            <a:picLocks noChangeAspect="1"/>
          </p:cNvPicPr>
          <p:nvPr/>
        </p:nvPicPr>
        <p:blipFill>
          <a:blip r:embed="rId2"/>
          <a:stretch>
            <a:fillRect/>
          </a:stretch>
        </p:blipFill>
        <p:spPr>
          <a:xfrm>
            <a:off x="0" y="569348"/>
            <a:ext cx="6878010" cy="3248478"/>
          </a:xfrm>
          <a:prstGeom prst="rect">
            <a:avLst/>
          </a:prstGeom>
        </p:spPr>
      </p:pic>
      <p:sp>
        <p:nvSpPr>
          <p:cNvPr id="4" name="文本框 3">
            <a:extLst>
              <a:ext uri="{FF2B5EF4-FFF2-40B4-BE49-F238E27FC236}">
                <a16:creationId xmlns:a16="http://schemas.microsoft.com/office/drawing/2014/main" id="{A806011F-EE7B-35B6-12C0-ABF5B94FA6F4}"/>
              </a:ext>
            </a:extLst>
          </p:cNvPr>
          <p:cNvSpPr txBox="1"/>
          <p:nvPr/>
        </p:nvSpPr>
        <p:spPr>
          <a:xfrm>
            <a:off x="7140102" y="1177047"/>
            <a:ext cx="4212077" cy="369332"/>
          </a:xfrm>
          <a:prstGeom prst="rect">
            <a:avLst/>
          </a:prstGeom>
          <a:noFill/>
        </p:spPr>
        <p:txBody>
          <a:bodyPr wrap="square" rtlCol="0">
            <a:spAutoFit/>
          </a:bodyPr>
          <a:lstStyle/>
          <a:p>
            <a:r>
              <a:rPr lang="zh-CN" altLang="en-US" b="1" dirty="0"/>
              <a:t>定义了三个内存块</a:t>
            </a:r>
          </a:p>
        </p:txBody>
      </p:sp>
      <p:sp>
        <p:nvSpPr>
          <p:cNvPr id="5" name="文本框 4">
            <a:extLst>
              <a:ext uri="{FF2B5EF4-FFF2-40B4-BE49-F238E27FC236}">
                <a16:creationId xmlns:a16="http://schemas.microsoft.com/office/drawing/2014/main" id="{95D8C76C-B706-6427-E1A9-68D4536F7DA9}"/>
              </a:ext>
            </a:extLst>
          </p:cNvPr>
          <p:cNvSpPr txBox="1"/>
          <p:nvPr/>
        </p:nvSpPr>
        <p:spPr>
          <a:xfrm>
            <a:off x="6878010" y="2782669"/>
            <a:ext cx="4951380" cy="646331"/>
          </a:xfrm>
          <a:prstGeom prst="rect">
            <a:avLst/>
          </a:prstGeom>
          <a:noFill/>
        </p:spPr>
        <p:txBody>
          <a:bodyPr wrap="square" rtlCol="0">
            <a:spAutoFit/>
          </a:bodyPr>
          <a:lstStyle/>
          <a:p>
            <a:r>
              <a:rPr lang="zh-CN" altLang="en-US" b="1" dirty="0"/>
              <a:t>如果</a:t>
            </a:r>
            <a:r>
              <a:rPr lang="en-US" altLang="zh-CN" b="1" dirty="0" err="1"/>
              <a:t>pxEnd</a:t>
            </a:r>
            <a:r>
              <a:rPr lang="en-US" altLang="zh-CN" b="1" dirty="0"/>
              <a:t>==NULL</a:t>
            </a:r>
            <a:r>
              <a:rPr lang="zh-CN" altLang="en-US" b="1" dirty="0"/>
              <a:t>，证明内存堆没有进行初始化，需要执行内存堆的初始化</a:t>
            </a:r>
            <a:r>
              <a:rPr lang="en-US" altLang="zh-CN" b="1" dirty="0" err="1"/>
              <a:t>prvHeapInit</a:t>
            </a:r>
            <a:r>
              <a:rPr lang="en-US" altLang="zh-CN" b="1" dirty="0"/>
              <a:t>()</a:t>
            </a:r>
            <a:endParaRPr lang="zh-CN" altLang="en-US" b="1" dirty="0"/>
          </a:p>
        </p:txBody>
      </p:sp>
      <p:sp>
        <p:nvSpPr>
          <p:cNvPr id="6" name="文本框 5">
            <a:extLst>
              <a:ext uri="{FF2B5EF4-FFF2-40B4-BE49-F238E27FC236}">
                <a16:creationId xmlns:a16="http://schemas.microsoft.com/office/drawing/2014/main" id="{8A62A57B-901C-8AA2-07B4-9FB185452E3E}"/>
              </a:ext>
            </a:extLst>
          </p:cNvPr>
          <p:cNvSpPr txBox="1"/>
          <p:nvPr/>
        </p:nvSpPr>
        <p:spPr>
          <a:xfrm>
            <a:off x="340468" y="77821"/>
            <a:ext cx="506811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实现动态内存分配函数</a:t>
            </a:r>
          </a:p>
        </p:txBody>
      </p:sp>
      <p:pic>
        <p:nvPicPr>
          <p:cNvPr id="8" name="图片 7">
            <a:extLst>
              <a:ext uri="{FF2B5EF4-FFF2-40B4-BE49-F238E27FC236}">
                <a16:creationId xmlns:a16="http://schemas.microsoft.com/office/drawing/2014/main" id="{877FB2E2-672E-700F-241E-B8E59783F3FF}"/>
              </a:ext>
            </a:extLst>
          </p:cNvPr>
          <p:cNvPicPr>
            <a:picLocks noChangeAspect="1"/>
          </p:cNvPicPr>
          <p:nvPr/>
        </p:nvPicPr>
        <p:blipFill>
          <a:blip r:embed="rId3"/>
          <a:stretch>
            <a:fillRect/>
          </a:stretch>
        </p:blipFill>
        <p:spPr>
          <a:xfrm>
            <a:off x="6953188" y="3901103"/>
            <a:ext cx="3791479" cy="2791215"/>
          </a:xfrm>
          <a:prstGeom prst="rect">
            <a:avLst/>
          </a:prstGeom>
        </p:spPr>
      </p:pic>
      <p:pic>
        <p:nvPicPr>
          <p:cNvPr id="10" name="图片 9">
            <a:extLst>
              <a:ext uri="{FF2B5EF4-FFF2-40B4-BE49-F238E27FC236}">
                <a16:creationId xmlns:a16="http://schemas.microsoft.com/office/drawing/2014/main" id="{A9ED15FE-B324-6ABF-5E84-39CCDEBA2B30}"/>
              </a:ext>
            </a:extLst>
          </p:cNvPr>
          <p:cNvPicPr>
            <a:picLocks noChangeAspect="1"/>
          </p:cNvPicPr>
          <p:nvPr/>
        </p:nvPicPr>
        <p:blipFill>
          <a:blip r:embed="rId4"/>
          <a:stretch>
            <a:fillRect/>
          </a:stretch>
        </p:blipFill>
        <p:spPr>
          <a:xfrm>
            <a:off x="7140102" y="473852"/>
            <a:ext cx="3839111" cy="628738"/>
          </a:xfrm>
          <a:prstGeom prst="rect">
            <a:avLst/>
          </a:prstGeom>
        </p:spPr>
      </p:pic>
      <p:sp>
        <p:nvSpPr>
          <p:cNvPr id="11" name="文本框 10">
            <a:extLst>
              <a:ext uri="{FF2B5EF4-FFF2-40B4-BE49-F238E27FC236}">
                <a16:creationId xmlns:a16="http://schemas.microsoft.com/office/drawing/2014/main" id="{A45FB5D5-E9D5-50AB-2E1C-B57ED3F35F5C}"/>
              </a:ext>
            </a:extLst>
          </p:cNvPr>
          <p:cNvSpPr txBox="1"/>
          <p:nvPr/>
        </p:nvSpPr>
        <p:spPr>
          <a:xfrm>
            <a:off x="3297677" y="77821"/>
            <a:ext cx="3735421" cy="369332"/>
          </a:xfrm>
          <a:prstGeom prst="rect">
            <a:avLst/>
          </a:prstGeom>
          <a:noFill/>
        </p:spPr>
        <p:txBody>
          <a:bodyPr wrap="square" rtlCol="0">
            <a:spAutoFit/>
          </a:bodyPr>
          <a:lstStyle/>
          <a:p>
            <a:r>
              <a:rPr lang="zh-CN" altLang="en-US" b="1" dirty="0"/>
              <a:t>会返回申请到的内存块的起始地址</a:t>
            </a:r>
          </a:p>
        </p:txBody>
      </p:sp>
    </p:spTree>
    <p:extLst>
      <p:ext uri="{BB962C8B-B14F-4D97-AF65-F5344CB8AC3E}">
        <p14:creationId xmlns:p14="http://schemas.microsoft.com/office/powerpoint/2010/main" val="2158894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269CB4-1EC7-F51F-543C-47875DC41671}"/>
              </a:ext>
            </a:extLst>
          </p:cNvPr>
          <p:cNvPicPr>
            <a:picLocks noChangeAspect="1"/>
          </p:cNvPicPr>
          <p:nvPr/>
        </p:nvPicPr>
        <p:blipFill>
          <a:blip r:embed="rId2"/>
          <a:stretch>
            <a:fillRect/>
          </a:stretch>
        </p:blipFill>
        <p:spPr>
          <a:xfrm>
            <a:off x="0" y="607517"/>
            <a:ext cx="8192643" cy="2257740"/>
          </a:xfrm>
          <a:prstGeom prst="rect">
            <a:avLst/>
          </a:prstGeom>
        </p:spPr>
      </p:pic>
      <p:sp>
        <p:nvSpPr>
          <p:cNvPr id="4" name="文本框 3">
            <a:extLst>
              <a:ext uri="{FF2B5EF4-FFF2-40B4-BE49-F238E27FC236}">
                <a16:creationId xmlns:a16="http://schemas.microsoft.com/office/drawing/2014/main" id="{9AEB8FAF-CAA8-5A8A-83A9-EE0DFD31609D}"/>
              </a:ext>
            </a:extLst>
          </p:cNvPr>
          <p:cNvSpPr txBox="1"/>
          <p:nvPr/>
        </p:nvSpPr>
        <p:spPr>
          <a:xfrm>
            <a:off x="8317149" y="680936"/>
            <a:ext cx="3297677" cy="369332"/>
          </a:xfrm>
          <a:prstGeom prst="rect">
            <a:avLst/>
          </a:prstGeom>
          <a:noFill/>
        </p:spPr>
        <p:txBody>
          <a:bodyPr wrap="square" rtlCol="0">
            <a:spAutoFit/>
          </a:bodyPr>
          <a:lstStyle/>
          <a:p>
            <a:r>
              <a:rPr lang="zh-CN" altLang="en-US" b="1" dirty="0"/>
              <a:t>第</a:t>
            </a:r>
            <a:r>
              <a:rPr lang="en-US" altLang="zh-CN" b="1" dirty="0"/>
              <a:t>31</a:t>
            </a:r>
            <a:r>
              <a:rPr lang="zh-CN" altLang="en-US" b="1" dirty="0"/>
              <a:t>位是</a:t>
            </a:r>
            <a:r>
              <a:rPr lang="en-US" altLang="zh-CN" b="1" dirty="0"/>
              <a:t>1</a:t>
            </a:r>
            <a:r>
              <a:rPr lang="zh-CN" altLang="en-US" b="1" dirty="0"/>
              <a:t>，限制申请最大值</a:t>
            </a:r>
          </a:p>
        </p:txBody>
      </p:sp>
      <p:pic>
        <p:nvPicPr>
          <p:cNvPr id="6" name="图片 5">
            <a:extLst>
              <a:ext uri="{FF2B5EF4-FFF2-40B4-BE49-F238E27FC236}">
                <a16:creationId xmlns:a16="http://schemas.microsoft.com/office/drawing/2014/main" id="{AD5C1CBB-89C9-E3C5-42B1-59B0B447323F}"/>
              </a:ext>
            </a:extLst>
          </p:cNvPr>
          <p:cNvPicPr>
            <a:picLocks noChangeAspect="1"/>
          </p:cNvPicPr>
          <p:nvPr/>
        </p:nvPicPr>
        <p:blipFill>
          <a:blip r:embed="rId3"/>
          <a:stretch>
            <a:fillRect/>
          </a:stretch>
        </p:blipFill>
        <p:spPr>
          <a:xfrm>
            <a:off x="0" y="3206147"/>
            <a:ext cx="4124901" cy="3305636"/>
          </a:xfrm>
          <a:prstGeom prst="rect">
            <a:avLst/>
          </a:prstGeom>
        </p:spPr>
      </p:pic>
      <p:pic>
        <p:nvPicPr>
          <p:cNvPr id="8" name="图片 7">
            <a:extLst>
              <a:ext uri="{FF2B5EF4-FFF2-40B4-BE49-F238E27FC236}">
                <a16:creationId xmlns:a16="http://schemas.microsoft.com/office/drawing/2014/main" id="{AC1E9E9E-3A43-4AF3-C2A4-B8F9746E17FF}"/>
              </a:ext>
            </a:extLst>
          </p:cNvPr>
          <p:cNvPicPr>
            <a:picLocks noChangeAspect="1"/>
          </p:cNvPicPr>
          <p:nvPr/>
        </p:nvPicPr>
        <p:blipFill>
          <a:blip r:embed="rId4"/>
          <a:stretch>
            <a:fillRect/>
          </a:stretch>
        </p:blipFill>
        <p:spPr>
          <a:xfrm>
            <a:off x="4247043" y="3290586"/>
            <a:ext cx="3820058" cy="2886478"/>
          </a:xfrm>
          <a:prstGeom prst="rect">
            <a:avLst/>
          </a:prstGeom>
        </p:spPr>
      </p:pic>
      <p:pic>
        <p:nvPicPr>
          <p:cNvPr id="10" name="图片 9">
            <a:extLst>
              <a:ext uri="{FF2B5EF4-FFF2-40B4-BE49-F238E27FC236}">
                <a16:creationId xmlns:a16="http://schemas.microsoft.com/office/drawing/2014/main" id="{4E0E9CE3-B59B-6298-8D9A-11DBDE4136DD}"/>
              </a:ext>
            </a:extLst>
          </p:cNvPr>
          <p:cNvPicPr>
            <a:picLocks noChangeAspect="1"/>
          </p:cNvPicPr>
          <p:nvPr/>
        </p:nvPicPr>
        <p:blipFill>
          <a:blip r:embed="rId5"/>
          <a:stretch>
            <a:fillRect/>
          </a:stretch>
        </p:blipFill>
        <p:spPr>
          <a:xfrm>
            <a:off x="8192643" y="1988611"/>
            <a:ext cx="3886742" cy="724001"/>
          </a:xfrm>
          <a:prstGeom prst="rect">
            <a:avLst/>
          </a:prstGeom>
        </p:spPr>
      </p:pic>
      <p:cxnSp>
        <p:nvCxnSpPr>
          <p:cNvPr id="12" name="直接箭头连接符 11">
            <a:extLst>
              <a:ext uri="{FF2B5EF4-FFF2-40B4-BE49-F238E27FC236}">
                <a16:creationId xmlns:a16="http://schemas.microsoft.com/office/drawing/2014/main" id="{ADA88C86-3A90-C415-D36E-41266F16B74F}"/>
              </a:ext>
            </a:extLst>
          </p:cNvPr>
          <p:cNvCxnSpPr/>
          <p:nvPr/>
        </p:nvCxnSpPr>
        <p:spPr>
          <a:xfrm flipH="1">
            <a:off x="4659549" y="2350611"/>
            <a:ext cx="3784060" cy="227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B0B0AB-E796-AA73-1C7C-1448030F0F13}"/>
              </a:ext>
            </a:extLst>
          </p:cNvPr>
          <p:cNvSpPr txBox="1"/>
          <p:nvPr/>
        </p:nvSpPr>
        <p:spPr>
          <a:xfrm>
            <a:off x="8371834" y="2967335"/>
            <a:ext cx="3820057" cy="923330"/>
          </a:xfrm>
          <a:prstGeom prst="rect">
            <a:avLst/>
          </a:prstGeom>
          <a:noFill/>
        </p:spPr>
        <p:txBody>
          <a:bodyPr wrap="square" rtlCol="0">
            <a:spAutoFit/>
          </a:bodyPr>
          <a:lstStyle/>
          <a:p>
            <a:r>
              <a:rPr lang="zh-CN" altLang="en-US" b="1" dirty="0"/>
              <a:t>就是</a:t>
            </a:r>
            <a:r>
              <a:rPr lang="zh-CN" altLang="en-US" b="1" dirty="0">
                <a:solidFill>
                  <a:srgbClr val="FF0000"/>
                </a:solidFill>
              </a:rPr>
              <a:t>可分配内存加上对应的结构体需要的内存大小</a:t>
            </a:r>
            <a:r>
              <a:rPr lang="zh-CN" altLang="en-US" b="1" dirty="0"/>
              <a:t>，才是真正的需要分配的内存</a:t>
            </a:r>
          </a:p>
        </p:txBody>
      </p:sp>
    </p:spTree>
    <p:extLst>
      <p:ext uri="{BB962C8B-B14F-4D97-AF65-F5344CB8AC3E}">
        <p14:creationId xmlns:p14="http://schemas.microsoft.com/office/powerpoint/2010/main" val="3491141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64AFA9F-059C-1220-D1FF-BA23373681EC}"/>
              </a:ext>
            </a:extLst>
          </p:cNvPr>
          <p:cNvPicPr>
            <a:picLocks noChangeAspect="1"/>
          </p:cNvPicPr>
          <p:nvPr/>
        </p:nvPicPr>
        <p:blipFill>
          <a:blip r:embed="rId2"/>
          <a:stretch>
            <a:fillRect/>
          </a:stretch>
        </p:blipFill>
        <p:spPr>
          <a:xfrm>
            <a:off x="0" y="678905"/>
            <a:ext cx="10478962" cy="4410691"/>
          </a:xfrm>
          <a:prstGeom prst="rect">
            <a:avLst/>
          </a:prstGeom>
        </p:spPr>
      </p:pic>
      <p:sp>
        <p:nvSpPr>
          <p:cNvPr id="4" name="文本框 3">
            <a:extLst>
              <a:ext uri="{FF2B5EF4-FFF2-40B4-BE49-F238E27FC236}">
                <a16:creationId xmlns:a16="http://schemas.microsoft.com/office/drawing/2014/main" id="{A2FC7612-01BF-FFE2-B3E2-14738F336028}"/>
              </a:ext>
            </a:extLst>
          </p:cNvPr>
          <p:cNvSpPr txBox="1"/>
          <p:nvPr/>
        </p:nvSpPr>
        <p:spPr>
          <a:xfrm>
            <a:off x="291829" y="154787"/>
            <a:ext cx="469846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承接上一页进行字节对齐</a:t>
            </a:r>
          </a:p>
        </p:txBody>
      </p:sp>
    </p:spTree>
    <p:extLst>
      <p:ext uri="{BB962C8B-B14F-4D97-AF65-F5344CB8AC3E}">
        <p14:creationId xmlns:p14="http://schemas.microsoft.com/office/powerpoint/2010/main" val="2878770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2C812C-28E9-057D-A70E-981821E3AF2D}"/>
              </a:ext>
            </a:extLst>
          </p:cNvPr>
          <p:cNvPicPr>
            <a:picLocks noChangeAspect="1"/>
          </p:cNvPicPr>
          <p:nvPr/>
        </p:nvPicPr>
        <p:blipFill>
          <a:blip r:embed="rId2"/>
          <a:stretch>
            <a:fillRect/>
          </a:stretch>
        </p:blipFill>
        <p:spPr>
          <a:xfrm>
            <a:off x="-9526" y="782569"/>
            <a:ext cx="9897856" cy="2991267"/>
          </a:xfrm>
          <a:prstGeom prst="rect">
            <a:avLst/>
          </a:prstGeom>
        </p:spPr>
      </p:pic>
      <p:pic>
        <p:nvPicPr>
          <p:cNvPr id="5" name="图片 4">
            <a:extLst>
              <a:ext uri="{FF2B5EF4-FFF2-40B4-BE49-F238E27FC236}">
                <a16:creationId xmlns:a16="http://schemas.microsoft.com/office/drawing/2014/main" id="{2B0BAB14-459E-3D66-0631-C42E838A35CD}"/>
              </a:ext>
            </a:extLst>
          </p:cNvPr>
          <p:cNvPicPr>
            <a:picLocks noChangeAspect="1"/>
          </p:cNvPicPr>
          <p:nvPr/>
        </p:nvPicPr>
        <p:blipFill>
          <a:blip r:embed="rId3"/>
          <a:stretch>
            <a:fillRect/>
          </a:stretch>
        </p:blipFill>
        <p:spPr>
          <a:xfrm>
            <a:off x="-9526" y="0"/>
            <a:ext cx="3848637" cy="714475"/>
          </a:xfrm>
          <a:prstGeom prst="rect">
            <a:avLst/>
          </a:prstGeom>
        </p:spPr>
      </p:pic>
      <p:pic>
        <p:nvPicPr>
          <p:cNvPr id="7" name="图片 6">
            <a:extLst>
              <a:ext uri="{FF2B5EF4-FFF2-40B4-BE49-F238E27FC236}">
                <a16:creationId xmlns:a16="http://schemas.microsoft.com/office/drawing/2014/main" id="{60D2BCA6-A527-62D7-A363-36010D954351}"/>
              </a:ext>
            </a:extLst>
          </p:cNvPr>
          <p:cNvPicPr>
            <a:picLocks noChangeAspect="1"/>
          </p:cNvPicPr>
          <p:nvPr/>
        </p:nvPicPr>
        <p:blipFill>
          <a:blip r:embed="rId4"/>
          <a:stretch>
            <a:fillRect/>
          </a:stretch>
        </p:blipFill>
        <p:spPr>
          <a:xfrm>
            <a:off x="-19052" y="3954292"/>
            <a:ext cx="3858163" cy="1105054"/>
          </a:xfrm>
          <a:prstGeom prst="rect">
            <a:avLst/>
          </a:prstGeom>
        </p:spPr>
      </p:pic>
      <p:pic>
        <p:nvPicPr>
          <p:cNvPr id="9" name="图片 8">
            <a:extLst>
              <a:ext uri="{FF2B5EF4-FFF2-40B4-BE49-F238E27FC236}">
                <a16:creationId xmlns:a16="http://schemas.microsoft.com/office/drawing/2014/main" id="{8B01CA71-9A63-E215-1F37-0102C240FCA2}"/>
              </a:ext>
            </a:extLst>
          </p:cNvPr>
          <p:cNvPicPr>
            <a:picLocks noChangeAspect="1"/>
          </p:cNvPicPr>
          <p:nvPr/>
        </p:nvPicPr>
        <p:blipFill>
          <a:blip r:embed="rId5"/>
          <a:stretch>
            <a:fillRect/>
          </a:stretch>
        </p:blipFill>
        <p:spPr>
          <a:xfrm>
            <a:off x="4100234" y="3954292"/>
            <a:ext cx="3991532" cy="1924319"/>
          </a:xfrm>
          <a:prstGeom prst="rect">
            <a:avLst/>
          </a:prstGeom>
        </p:spPr>
      </p:pic>
      <p:cxnSp>
        <p:nvCxnSpPr>
          <p:cNvPr id="11" name="直接箭头连接符 10">
            <a:extLst>
              <a:ext uri="{FF2B5EF4-FFF2-40B4-BE49-F238E27FC236}">
                <a16:creationId xmlns:a16="http://schemas.microsoft.com/office/drawing/2014/main" id="{811FD6AC-E7B1-585E-0163-6AF6A78084EF}"/>
              </a:ext>
            </a:extLst>
          </p:cNvPr>
          <p:cNvCxnSpPr/>
          <p:nvPr/>
        </p:nvCxnSpPr>
        <p:spPr>
          <a:xfrm flipH="1" flipV="1">
            <a:off x="4939402" y="2752928"/>
            <a:ext cx="848555" cy="12013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8E5609E-9EA9-4CB4-31C8-02FE18D15E04}"/>
              </a:ext>
            </a:extLst>
          </p:cNvPr>
          <p:cNvCxnSpPr/>
          <p:nvPr/>
        </p:nvCxnSpPr>
        <p:spPr>
          <a:xfrm flipV="1">
            <a:off x="107004" y="1118681"/>
            <a:ext cx="418290" cy="30739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84E691E-FBB2-5E97-D5D9-EC8309BD82F1}"/>
              </a:ext>
            </a:extLst>
          </p:cNvPr>
          <p:cNvSpPr txBox="1"/>
          <p:nvPr/>
        </p:nvSpPr>
        <p:spPr>
          <a:xfrm>
            <a:off x="8443609" y="4192621"/>
            <a:ext cx="3210127" cy="646331"/>
          </a:xfrm>
          <a:prstGeom prst="rect">
            <a:avLst/>
          </a:prstGeom>
          <a:noFill/>
        </p:spPr>
        <p:txBody>
          <a:bodyPr wrap="square" rtlCol="0">
            <a:spAutoFit/>
          </a:bodyPr>
          <a:lstStyle/>
          <a:p>
            <a:r>
              <a:rPr lang="zh-CN" altLang="en-US" b="1" dirty="0"/>
              <a:t>找不到满足条件大小的内存块就一直在</a:t>
            </a:r>
            <a:r>
              <a:rPr lang="en-US" altLang="zh-CN" b="1" dirty="0"/>
              <a:t>while</a:t>
            </a:r>
            <a:r>
              <a:rPr lang="zh-CN" altLang="en-US" b="1" dirty="0"/>
              <a:t>循环</a:t>
            </a:r>
          </a:p>
        </p:txBody>
      </p:sp>
    </p:spTree>
    <p:extLst>
      <p:ext uri="{BB962C8B-B14F-4D97-AF65-F5344CB8AC3E}">
        <p14:creationId xmlns:p14="http://schemas.microsoft.com/office/powerpoint/2010/main" val="1273114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013438-2675-1D28-2599-DD6D512E3FC8}"/>
              </a:ext>
            </a:extLst>
          </p:cNvPr>
          <p:cNvPicPr>
            <a:picLocks noChangeAspect="1"/>
          </p:cNvPicPr>
          <p:nvPr/>
        </p:nvPicPr>
        <p:blipFill>
          <a:blip r:embed="rId2"/>
          <a:stretch>
            <a:fillRect/>
          </a:stretch>
        </p:blipFill>
        <p:spPr>
          <a:xfrm>
            <a:off x="0" y="514797"/>
            <a:ext cx="3515216" cy="847843"/>
          </a:xfrm>
          <a:prstGeom prst="rect">
            <a:avLst/>
          </a:prstGeom>
        </p:spPr>
      </p:pic>
      <p:pic>
        <p:nvPicPr>
          <p:cNvPr id="5" name="图片 4">
            <a:extLst>
              <a:ext uri="{FF2B5EF4-FFF2-40B4-BE49-F238E27FC236}">
                <a16:creationId xmlns:a16="http://schemas.microsoft.com/office/drawing/2014/main" id="{2AD6DA7A-3EC0-7F53-B11D-574BE2A0E598}"/>
              </a:ext>
            </a:extLst>
          </p:cNvPr>
          <p:cNvPicPr>
            <a:picLocks noChangeAspect="1"/>
          </p:cNvPicPr>
          <p:nvPr/>
        </p:nvPicPr>
        <p:blipFill>
          <a:blip r:embed="rId3"/>
          <a:stretch>
            <a:fillRect/>
          </a:stretch>
        </p:blipFill>
        <p:spPr>
          <a:xfrm>
            <a:off x="155643" y="1362640"/>
            <a:ext cx="10793331" cy="552527"/>
          </a:xfrm>
          <a:prstGeom prst="rect">
            <a:avLst/>
          </a:prstGeom>
        </p:spPr>
      </p:pic>
      <p:pic>
        <p:nvPicPr>
          <p:cNvPr id="7" name="图片 6">
            <a:extLst>
              <a:ext uri="{FF2B5EF4-FFF2-40B4-BE49-F238E27FC236}">
                <a16:creationId xmlns:a16="http://schemas.microsoft.com/office/drawing/2014/main" id="{FC2637E8-F3C5-A409-D417-A3C086EE7CE3}"/>
              </a:ext>
            </a:extLst>
          </p:cNvPr>
          <p:cNvPicPr>
            <a:picLocks noChangeAspect="1"/>
          </p:cNvPicPr>
          <p:nvPr/>
        </p:nvPicPr>
        <p:blipFill>
          <a:blip r:embed="rId4"/>
          <a:stretch>
            <a:fillRect/>
          </a:stretch>
        </p:blipFill>
        <p:spPr>
          <a:xfrm>
            <a:off x="155643" y="2887933"/>
            <a:ext cx="6916115" cy="733527"/>
          </a:xfrm>
          <a:prstGeom prst="rect">
            <a:avLst/>
          </a:prstGeom>
        </p:spPr>
      </p:pic>
      <p:pic>
        <p:nvPicPr>
          <p:cNvPr id="13" name="图片 12">
            <a:extLst>
              <a:ext uri="{FF2B5EF4-FFF2-40B4-BE49-F238E27FC236}">
                <a16:creationId xmlns:a16="http://schemas.microsoft.com/office/drawing/2014/main" id="{DF601BD3-CE69-588D-421F-3589383D849A}"/>
              </a:ext>
            </a:extLst>
          </p:cNvPr>
          <p:cNvPicPr>
            <a:picLocks noChangeAspect="1"/>
          </p:cNvPicPr>
          <p:nvPr/>
        </p:nvPicPr>
        <p:blipFill>
          <a:blip r:embed="rId5"/>
          <a:stretch>
            <a:fillRect/>
          </a:stretch>
        </p:blipFill>
        <p:spPr>
          <a:xfrm>
            <a:off x="155643" y="3857085"/>
            <a:ext cx="7621064" cy="543001"/>
          </a:xfrm>
          <a:prstGeom prst="rect">
            <a:avLst/>
          </a:prstGeom>
        </p:spPr>
      </p:pic>
      <p:pic>
        <p:nvPicPr>
          <p:cNvPr id="19" name="图片 18">
            <a:extLst>
              <a:ext uri="{FF2B5EF4-FFF2-40B4-BE49-F238E27FC236}">
                <a16:creationId xmlns:a16="http://schemas.microsoft.com/office/drawing/2014/main" id="{4EA6AB2A-328F-5155-05F2-F1497FEA9B61}"/>
              </a:ext>
            </a:extLst>
          </p:cNvPr>
          <p:cNvPicPr>
            <a:picLocks noChangeAspect="1"/>
          </p:cNvPicPr>
          <p:nvPr/>
        </p:nvPicPr>
        <p:blipFill>
          <a:blip r:embed="rId6"/>
          <a:stretch>
            <a:fillRect/>
          </a:stretch>
        </p:blipFill>
        <p:spPr>
          <a:xfrm>
            <a:off x="7071758" y="-18677"/>
            <a:ext cx="3877216" cy="1400370"/>
          </a:xfrm>
          <a:prstGeom prst="rect">
            <a:avLst/>
          </a:prstGeom>
        </p:spPr>
      </p:pic>
      <p:sp>
        <p:nvSpPr>
          <p:cNvPr id="20" name="文本框 19">
            <a:extLst>
              <a:ext uri="{FF2B5EF4-FFF2-40B4-BE49-F238E27FC236}">
                <a16:creationId xmlns:a16="http://schemas.microsoft.com/office/drawing/2014/main" id="{A4A7EE4D-043C-E407-3BA3-F2C3B9F43D96}"/>
              </a:ext>
            </a:extLst>
          </p:cNvPr>
          <p:cNvSpPr txBox="1"/>
          <p:nvPr/>
        </p:nvSpPr>
        <p:spPr>
          <a:xfrm>
            <a:off x="3854789" y="289884"/>
            <a:ext cx="2877395"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这里是上一页找到的合适的内存块之后，将地址赋给</a:t>
            </a:r>
            <a:r>
              <a:rPr lang="en-US" altLang="zh-CN" b="1" dirty="0" err="1">
                <a:latin typeface="微软雅黑" panose="020B0503020204020204" pitchFamily="34" charset="-122"/>
                <a:ea typeface="微软雅黑" panose="020B0503020204020204" pitchFamily="34" charset="-122"/>
              </a:rPr>
              <a:t>pxBlock</a:t>
            </a: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0B2C6042-56AC-3F69-1F08-724DBE46BED4}"/>
              </a:ext>
            </a:extLst>
          </p:cNvPr>
          <p:cNvSpPr txBox="1"/>
          <p:nvPr/>
        </p:nvSpPr>
        <p:spPr>
          <a:xfrm>
            <a:off x="301559" y="2207156"/>
            <a:ext cx="3064212" cy="369332"/>
          </a:xfrm>
          <a:prstGeom prst="rect">
            <a:avLst/>
          </a:prstGeom>
          <a:noFill/>
        </p:spPr>
        <p:txBody>
          <a:bodyPr wrap="square" rtlCol="0">
            <a:spAutoFit/>
          </a:bodyPr>
          <a:lstStyle/>
          <a:p>
            <a:r>
              <a:rPr lang="zh-CN" altLang="en-US" b="1" dirty="0">
                <a:solidFill>
                  <a:srgbClr val="FF0000"/>
                </a:solidFill>
              </a:rPr>
              <a:t>返回可分配内存的起始地址</a:t>
            </a:r>
          </a:p>
        </p:txBody>
      </p:sp>
      <p:cxnSp>
        <p:nvCxnSpPr>
          <p:cNvPr id="23" name="直接箭头连接符 22">
            <a:extLst>
              <a:ext uri="{FF2B5EF4-FFF2-40B4-BE49-F238E27FC236}">
                <a16:creationId xmlns:a16="http://schemas.microsoft.com/office/drawing/2014/main" id="{6D1F3F6C-DCB9-FDAE-6C26-B47DAF4D4720}"/>
              </a:ext>
            </a:extLst>
          </p:cNvPr>
          <p:cNvCxnSpPr>
            <a:stCxn id="21" idx="0"/>
          </p:cNvCxnSpPr>
          <p:nvPr/>
        </p:nvCxnSpPr>
        <p:spPr>
          <a:xfrm flipH="1" flipV="1">
            <a:off x="1243026" y="1809345"/>
            <a:ext cx="590639" cy="397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EBAFC12-255E-C503-2165-8F693FC2FFB9}"/>
              </a:ext>
            </a:extLst>
          </p:cNvPr>
          <p:cNvSpPr txBox="1"/>
          <p:nvPr/>
        </p:nvSpPr>
        <p:spPr>
          <a:xfrm>
            <a:off x="6468894" y="2044120"/>
            <a:ext cx="4480080" cy="646331"/>
          </a:xfrm>
          <a:prstGeom prst="rect">
            <a:avLst/>
          </a:prstGeom>
          <a:noFill/>
        </p:spPr>
        <p:txBody>
          <a:bodyPr wrap="square" rtlCol="0">
            <a:spAutoFit/>
          </a:bodyPr>
          <a:lstStyle/>
          <a:p>
            <a:r>
              <a:rPr lang="zh-CN" altLang="en-US" b="1" dirty="0"/>
              <a:t>这里的操作是只返回的可分配的内存块的起始地址，而不包括结构体部分的内存</a:t>
            </a:r>
          </a:p>
        </p:txBody>
      </p:sp>
      <p:cxnSp>
        <p:nvCxnSpPr>
          <p:cNvPr id="26" name="直接箭头连接符 25">
            <a:extLst>
              <a:ext uri="{FF2B5EF4-FFF2-40B4-BE49-F238E27FC236}">
                <a16:creationId xmlns:a16="http://schemas.microsoft.com/office/drawing/2014/main" id="{28946DAC-73BA-E9CF-72AD-61DFFB05F822}"/>
              </a:ext>
            </a:extLst>
          </p:cNvPr>
          <p:cNvCxnSpPr>
            <a:stCxn id="24" idx="0"/>
          </p:cNvCxnSpPr>
          <p:nvPr/>
        </p:nvCxnSpPr>
        <p:spPr>
          <a:xfrm flipH="1" flipV="1">
            <a:off x="8161506" y="1809345"/>
            <a:ext cx="547428" cy="234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26E9F88-50CF-6875-70A0-F6742FB4684B}"/>
              </a:ext>
            </a:extLst>
          </p:cNvPr>
          <p:cNvSpPr txBox="1"/>
          <p:nvPr/>
        </p:nvSpPr>
        <p:spPr>
          <a:xfrm>
            <a:off x="7344383" y="2791011"/>
            <a:ext cx="4691974" cy="923330"/>
          </a:xfrm>
          <a:prstGeom prst="rect">
            <a:avLst/>
          </a:prstGeom>
          <a:noFill/>
        </p:spPr>
        <p:txBody>
          <a:bodyPr wrap="square" rtlCol="0">
            <a:spAutoFit/>
          </a:bodyPr>
          <a:lstStyle/>
          <a:p>
            <a:r>
              <a:rPr lang="zh-CN" altLang="en-US" b="1" dirty="0"/>
              <a:t>当前选中的内存块是</a:t>
            </a:r>
            <a:r>
              <a:rPr lang="en-US" altLang="zh-CN" b="1" dirty="0" err="1">
                <a:solidFill>
                  <a:srgbClr val="FF0000"/>
                </a:solidFill>
              </a:rPr>
              <a:t>pxBlock</a:t>
            </a:r>
            <a:r>
              <a:rPr lang="zh-CN" altLang="en-US" b="1" dirty="0"/>
              <a:t>，这里直接</a:t>
            </a:r>
            <a:r>
              <a:rPr lang="zh-CN" altLang="en-US" b="1" dirty="0">
                <a:solidFill>
                  <a:srgbClr val="FF0000"/>
                </a:solidFill>
              </a:rPr>
              <a:t>剔除</a:t>
            </a:r>
            <a:r>
              <a:rPr lang="zh-CN" altLang="en-US" b="1" dirty="0"/>
              <a:t>这一块，将剩余的空闲内存块连接起来，让</a:t>
            </a:r>
            <a:r>
              <a:rPr lang="en-US" altLang="zh-CN" b="1" dirty="0"/>
              <a:t>block</a:t>
            </a:r>
            <a:r>
              <a:rPr lang="zh-CN" altLang="en-US" b="1" dirty="0"/>
              <a:t>的上一块直接连接它的下一块</a:t>
            </a:r>
          </a:p>
        </p:txBody>
      </p:sp>
      <p:pic>
        <p:nvPicPr>
          <p:cNvPr id="29" name="图片 28">
            <a:extLst>
              <a:ext uri="{FF2B5EF4-FFF2-40B4-BE49-F238E27FC236}">
                <a16:creationId xmlns:a16="http://schemas.microsoft.com/office/drawing/2014/main" id="{B85E723D-D1B8-2A9A-D70E-1D5F785BE283}"/>
              </a:ext>
            </a:extLst>
          </p:cNvPr>
          <p:cNvPicPr>
            <a:picLocks noChangeAspect="1"/>
          </p:cNvPicPr>
          <p:nvPr/>
        </p:nvPicPr>
        <p:blipFill>
          <a:blip r:embed="rId7"/>
          <a:stretch>
            <a:fillRect/>
          </a:stretch>
        </p:blipFill>
        <p:spPr>
          <a:xfrm>
            <a:off x="-92042" y="4400086"/>
            <a:ext cx="8116433" cy="666843"/>
          </a:xfrm>
          <a:prstGeom prst="rect">
            <a:avLst/>
          </a:prstGeom>
        </p:spPr>
      </p:pic>
      <p:pic>
        <p:nvPicPr>
          <p:cNvPr id="31" name="图片 30">
            <a:extLst>
              <a:ext uri="{FF2B5EF4-FFF2-40B4-BE49-F238E27FC236}">
                <a16:creationId xmlns:a16="http://schemas.microsoft.com/office/drawing/2014/main" id="{F41FF334-BACE-75FC-FB51-9B9D8DEFE0A7}"/>
              </a:ext>
            </a:extLst>
          </p:cNvPr>
          <p:cNvPicPr>
            <a:picLocks noChangeAspect="1"/>
          </p:cNvPicPr>
          <p:nvPr/>
        </p:nvPicPr>
        <p:blipFill>
          <a:blip r:embed="rId8"/>
          <a:stretch>
            <a:fillRect/>
          </a:stretch>
        </p:blipFill>
        <p:spPr>
          <a:xfrm>
            <a:off x="222327" y="5061407"/>
            <a:ext cx="3743847" cy="1771897"/>
          </a:xfrm>
          <a:prstGeom prst="rect">
            <a:avLst/>
          </a:prstGeom>
        </p:spPr>
      </p:pic>
      <p:pic>
        <p:nvPicPr>
          <p:cNvPr id="33" name="图片 32">
            <a:extLst>
              <a:ext uri="{FF2B5EF4-FFF2-40B4-BE49-F238E27FC236}">
                <a16:creationId xmlns:a16="http://schemas.microsoft.com/office/drawing/2014/main" id="{15F6DD58-E3CF-546C-DA2F-C5AF617C4D63}"/>
              </a:ext>
            </a:extLst>
          </p:cNvPr>
          <p:cNvPicPr>
            <a:picLocks noChangeAspect="1"/>
          </p:cNvPicPr>
          <p:nvPr/>
        </p:nvPicPr>
        <p:blipFill>
          <a:blip r:embed="rId9"/>
          <a:stretch>
            <a:fillRect/>
          </a:stretch>
        </p:blipFill>
        <p:spPr>
          <a:xfrm>
            <a:off x="8225825" y="3863237"/>
            <a:ext cx="3810532" cy="885949"/>
          </a:xfrm>
          <a:prstGeom prst="rect">
            <a:avLst/>
          </a:prstGeom>
        </p:spPr>
      </p:pic>
      <p:sp>
        <p:nvSpPr>
          <p:cNvPr id="34" name="文本框 33">
            <a:extLst>
              <a:ext uri="{FF2B5EF4-FFF2-40B4-BE49-F238E27FC236}">
                <a16:creationId xmlns:a16="http://schemas.microsoft.com/office/drawing/2014/main" id="{51018936-EE20-23DD-7BAE-FF29EE851938}"/>
              </a:ext>
            </a:extLst>
          </p:cNvPr>
          <p:cNvSpPr txBox="1"/>
          <p:nvPr/>
        </p:nvSpPr>
        <p:spPr>
          <a:xfrm>
            <a:off x="5826868" y="5680953"/>
            <a:ext cx="4601183" cy="369332"/>
          </a:xfrm>
          <a:prstGeom prst="rect">
            <a:avLst/>
          </a:prstGeom>
          <a:noFill/>
        </p:spPr>
        <p:txBody>
          <a:bodyPr wrap="square" rtlCol="0">
            <a:spAutoFit/>
          </a:bodyPr>
          <a:lstStyle/>
          <a:p>
            <a:r>
              <a:rPr lang="zh-CN" altLang="en-US" b="1" dirty="0"/>
              <a:t>满足条件就会将内存块分成两个</a:t>
            </a:r>
          </a:p>
        </p:txBody>
      </p:sp>
    </p:spTree>
    <p:extLst>
      <p:ext uri="{BB962C8B-B14F-4D97-AF65-F5344CB8AC3E}">
        <p14:creationId xmlns:p14="http://schemas.microsoft.com/office/powerpoint/2010/main" val="1776002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54C39B-B45F-7A9A-895E-A45503DE1733}"/>
              </a:ext>
            </a:extLst>
          </p:cNvPr>
          <p:cNvPicPr>
            <a:picLocks noChangeAspect="1"/>
          </p:cNvPicPr>
          <p:nvPr/>
        </p:nvPicPr>
        <p:blipFill>
          <a:blip r:embed="rId2"/>
          <a:stretch>
            <a:fillRect/>
          </a:stretch>
        </p:blipFill>
        <p:spPr>
          <a:xfrm>
            <a:off x="0" y="454430"/>
            <a:ext cx="9050013" cy="762106"/>
          </a:xfrm>
          <a:prstGeom prst="rect">
            <a:avLst/>
          </a:prstGeom>
        </p:spPr>
      </p:pic>
      <p:pic>
        <p:nvPicPr>
          <p:cNvPr id="3" name="图片 2">
            <a:extLst>
              <a:ext uri="{FF2B5EF4-FFF2-40B4-BE49-F238E27FC236}">
                <a16:creationId xmlns:a16="http://schemas.microsoft.com/office/drawing/2014/main" id="{E5A90E59-AB41-4219-9552-B3496A8CD58B}"/>
              </a:ext>
            </a:extLst>
          </p:cNvPr>
          <p:cNvPicPr>
            <a:picLocks noChangeAspect="1"/>
          </p:cNvPicPr>
          <p:nvPr/>
        </p:nvPicPr>
        <p:blipFill>
          <a:blip r:embed="rId3"/>
          <a:stretch>
            <a:fillRect/>
          </a:stretch>
        </p:blipFill>
        <p:spPr>
          <a:xfrm>
            <a:off x="0" y="1732102"/>
            <a:ext cx="7039957" cy="562053"/>
          </a:xfrm>
          <a:prstGeom prst="rect">
            <a:avLst/>
          </a:prstGeom>
        </p:spPr>
      </p:pic>
      <p:pic>
        <p:nvPicPr>
          <p:cNvPr id="4" name="图片 3">
            <a:extLst>
              <a:ext uri="{FF2B5EF4-FFF2-40B4-BE49-F238E27FC236}">
                <a16:creationId xmlns:a16="http://schemas.microsoft.com/office/drawing/2014/main" id="{FFE712D7-37B1-BF3B-6B2C-63D745A2A311}"/>
              </a:ext>
            </a:extLst>
          </p:cNvPr>
          <p:cNvPicPr>
            <a:picLocks noChangeAspect="1"/>
          </p:cNvPicPr>
          <p:nvPr/>
        </p:nvPicPr>
        <p:blipFill>
          <a:blip r:embed="rId4"/>
          <a:stretch>
            <a:fillRect/>
          </a:stretch>
        </p:blipFill>
        <p:spPr>
          <a:xfrm>
            <a:off x="27748" y="2809721"/>
            <a:ext cx="5706271" cy="485843"/>
          </a:xfrm>
          <a:prstGeom prst="rect">
            <a:avLst/>
          </a:prstGeom>
        </p:spPr>
      </p:pic>
      <p:sp>
        <p:nvSpPr>
          <p:cNvPr id="5" name="文本框 4">
            <a:extLst>
              <a:ext uri="{FF2B5EF4-FFF2-40B4-BE49-F238E27FC236}">
                <a16:creationId xmlns:a16="http://schemas.microsoft.com/office/drawing/2014/main" id="{F3E1A2DB-B534-A7B2-1895-73859A22CC3A}"/>
              </a:ext>
            </a:extLst>
          </p:cNvPr>
          <p:cNvSpPr txBox="1"/>
          <p:nvPr/>
        </p:nvSpPr>
        <p:spPr>
          <a:xfrm>
            <a:off x="9050013" y="235318"/>
            <a:ext cx="3141987" cy="1200329"/>
          </a:xfrm>
          <a:prstGeom prst="rect">
            <a:avLst/>
          </a:prstGeom>
          <a:noFill/>
        </p:spPr>
        <p:txBody>
          <a:bodyPr wrap="square" rtlCol="0">
            <a:spAutoFit/>
          </a:bodyPr>
          <a:lstStyle/>
          <a:p>
            <a:r>
              <a:rPr lang="zh-CN" altLang="en-US" b="1" dirty="0"/>
              <a:t>将找到的内存块，分成需要的部分和多出的部分，</a:t>
            </a:r>
            <a:r>
              <a:rPr lang="en-US" altLang="zh-CN" b="1" dirty="0" err="1">
                <a:solidFill>
                  <a:srgbClr val="FF0000"/>
                </a:solidFill>
              </a:rPr>
              <a:t>pxNewBlockLink</a:t>
            </a:r>
            <a:r>
              <a:rPr lang="zh-CN" altLang="en-US" b="1" dirty="0"/>
              <a:t>就是多出部分的起始地址</a:t>
            </a:r>
          </a:p>
        </p:txBody>
      </p:sp>
      <p:sp>
        <p:nvSpPr>
          <p:cNvPr id="6" name="文本框 5">
            <a:extLst>
              <a:ext uri="{FF2B5EF4-FFF2-40B4-BE49-F238E27FC236}">
                <a16:creationId xmlns:a16="http://schemas.microsoft.com/office/drawing/2014/main" id="{878A49CF-D89E-B02B-8681-7665DB1D58F4}"/>
              </a:ext>
            </a:extLst>
          </p:cNvPr>
          <p:cNvSpPr txBox="1"/>
          <p:nvPr/>
        </p:nvSpPr>
        <p:spPr>
          <a:xfrm>
            <a:off x="885217" y="87549"/>
            <a:ext cx="3988340" cy="369332"/>
          </a:xfrm>
          <a:prstGeom prst="rect">
            <a:avLst/>
          </a:prstGeom>
          <a:noFill/>
        </p:spPr>
        <p:txBody>
          <a:bodyPr wrap="square" rtlCol="0">
            <a:spAutoFit/>
          </a:bodyPr>
          <a:lstStyle/>
          <a:p>
            <a:r>
              <a:rPr lang="zh-CN" altLang="en-US" b="1" dirty="0">
                <a:solidFill>
                  <a:srgbClr val="FF0000"/>
                </a:solidFill>
              </a:rPr>
              <a:t>承接上一页</a:t>
            </a:r>
            <a:endParaRPr lang="en-US" altLang="zh-CN" b="1" dirty="0">
              <a:solidFill>
                <a:srgbClr val="FF0000"/>
              </a:solidFill>
            </a:endParaRPr>
          </a:p>
        </p:txBody>
      </p:sp>
      <p:sp>
        <p:nvSpPr>
          <p:cNvPr id="7" name="文本框 6">
            <a:extLst>
              <a:ext uri="{FF2B5EF4-FFF2-40B4-BE49-F238E27FC236}">
                <a16:creationId xmlns:a16="http://schemas.microsoft.com/office/drawing/2014/main" id="{ECCCF055-2CF3-0B6F-2DA6-447F7E15E551}"/>
              </a:ext>
            </a:extLst>
          </p:cNvPr>
          <p:cNvSpPr txBox="1"/>
          <p:nvPr/>
        </p:nvSpPr>
        <p:spPr>
          <a:xfrm>
            <a:off x="7140101" y="1654759"/>
            <a:ext cx="4727643" cy="923330"/>
          </a:xfrm>
          <a:prstGeom prst="rect">
            <a:avLst/>
          </a:prstGeom>
          <a:noFill/>
        </p:spPr>
        <p:txBody>
          <a:bodyPr wrap="square" rtlCol="0">
            <a:spAutoFit/>
          </a:bodyPr>
          <a:lstStyle/>
          <a:p>
            <a:r>
              <a:rPr lang="zh-CN" altLang="en-US" b="1" dirty="0"/>
              <a:t>新内存块的大小就等于原内存块的大小减去需要的内存块大小之后剩余的内存块大小</a:t>
            </a:r>
            <a:endParaRPr lang="en-US" altLang="zh-CN" b="1" dirty="0"/>
          </a:p>
          <a:p>
            <a:r>
              <a:rPr lang="zh-CN" altLang="en-US" b="1" dirty="0"/>
              <a:t>找到的内存块大小就只剩下需要的那部分</a:t>
            </a:r>
          </a:p>
        </p:txBody>
      </p:sp>
      <p:sp>
        <p:nvSpPr>
          <p:cNvPr id="9" name="文本框 8">
            <a:extLst>
              <a:ext uri="{FF2B5EF4-FFF2-40B4-BE49-F238E27FC236}">
                <a16:creationId xmlns:a16="http://schemas.microsoft.com/office/drawing/2014/main" id="{61C6768E-EBC4-CBB2-E2CC-A7B40AB1FE12}"/>
              </a:ext>
            </a:extLst>
          </p:cNvPr>
          <p:cNvSpPr txBox="1"/>
          <p:nvPr/>
        </p:nvSpPr>
        <p:spPr>
          <a:xfrm>
            <a:off x="5933871" y="2908989"/>
            <a:ext cx="5554493" cy="369332"/>
          </a:xfrm>
          <a:prstGeom prst="rect">
            <a:avLst/>
          </a:prstGeom>
          <a:noFill/>
        </p:spPr>
        <p:txBody>
          <a:bodyPr wrap="square" rtlCol="0">
            <a:spAutoFit/>
          </a:bodyPr>
          <a:lstStyle/>
          <a:p>
            <a:r>
              <a:rPr lang="zh-CN" altLang="en-US" b="1" dirty="0"/>
              <a:t>将新内存块（多出来的那部分）插回到空闲块列表</a:t>
            </a:r>
          </a:p>
        </p:txBody>
      </p:sp>
      <p:pic>
        <p:nvPicPr>
          <p:cNvPr id="11" name="图片 10">
            <a:extLst>
              <a:ext uri="{FF2B5EF4-FFF2-40B4-BE49-F238E27FC236}">
                <a16:creationId xmlns:a16="http://schemas.microsoft.com/office/drawing/2014/main" id="{D60CD3A3-ECDE-1518-03B2-4CBA47AAC22B}"/>
              </a:ext>
            </a:extLst>
          </p:cNvPr>
          <p:cNvPicPr>
            <a:picLocks noChangeAspect="1"/>
          </p:cNvPicPr>
          <p:nvPr/>
        </p:nvPicPr>
        <p:blipFill>
          <a:blip r:embed="rId5"/>
          <a:stretch>
            <a:fillRect/>
          </a:stretch>
        </p:blipFill>
        <p:spPr>
          <a:xfrm>
            <a:off x="0" y="3626464"/>
            <a:ext cx="6477904" cy="1524213"/>
          </a:xfrm>
          <a:prstGeom prst="rect">
            <a:avLst/>
          </a:prstGeom>
        </p:spPr>
      </p:pic>
      <p:sp>
        <p:nvSpPr>
          <p:cNvPr id="12" name="文本框 11">
            <a:extLst>
              <a:ext uri="{FF2B5EF4-FFF2-40B4-BE49-F238E27FC236}">
                <a16:creationId xmlns:a16="http://schemas.microsoft.com/office/drawing/2014/main" id="{9EC05299-F779-E81A-51CB-E21F0E6E3DB9}"/>
              </a:ext>
            </a:extLst>
          </p:cNvPr>
          <p:cNvSpPr txBox="1"/>
          <p:nvPr/>
        </p:nvSpPr>
        <p:spPr>
          <a:xfrm>
            <a:off x="6477904" y="3483015"/>
            <a:ext cx="5714096" cy="646331"/>
          </a:xfrm>
          <a:prstGeom prst="rect">
            <a:avLst/>
          </a:prstGeom>
          <a:noFill/>
        </p:spPr>
        <p:txBody>
          <a:bodyPr wrap="square" rtlCol="0">
            <a:spAutoFit/>
          </a:bodyPr>
          <a:lstStyle/>
          <a:p>
            <a:r>
              <a:rPr lang="zh-CN" altLang="en-US" b="1" dirty="0"/>
              <a:t>因为内存块被分配出去一部分，所以需要更新剩余可用内存堆空间的大小，就是将原来的空间大小减去用掉的</a:t>
            </a:r>
          </a:p>
        </p:txBody>
      </p:sp>
      <p:cxnSp>
        <p:nvCxnSpPr>
          <p:cNvPr id="14" name="直接箭头连接符 13">
            <a:extLst>
              <a:ext uri="{FF2B5EF4-FFF2-40B4-BE49-F238E27FC236}">
                <a16:creationId xmlns:a16="http://schemas.microsoft.com/office/drawing/2014/main" id="{47D85143-3C59-01D3-4057-EB794953E986}"/>
              </a:ext>
            </a:extLst>
          </p:cNvPr>
          <p:cNvCxnSpPr>
            <a:stCxn id="12" idx="1"/>
          </p:cNvCxnSpPr>
          <p:nvPr/>
        </p:nvCxnSpPr>
        <p:spPr>
          <a:xfrm flipH="1">
            <a:off x="4766553" y="3806181"/>
            <a:ext cx="1711351" cy="848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274D120-0A95-05C9-2CDE-73FBC78B6DB4}"/>
              </a:ext>
            </a:extLst>
          </p:cNvPr>
          <p:cNvSpPr txBox="1"/>
          <p:nvPr/>
        </p:nvSpPr>
        <p:spPr>
          <a:xfrm>
            <a:off x="6692630" y="4388570"/>
            <a:ext cx="5029200" cy="923330"/>
          </a:xfrm>
          <a:prstGeom prst="rect">
            <a:avLst/>
          </a:prstGeom>
          <a:noFill/>
        </p:spPr>
        <p:txBody>
          <a:bodyPr wrap="square" rtlCol="0">
            <a:spAutoFit/>
          </a:bodyPr>
          <a:lstStyle/>
          <a:p>
            <a:r>
              <a:rPr lang="zh-CN" altLang="en-US" b="1" dirty="0"/>
              <a:t>如果当前的可用内存堆空间大小比历史剩余的最小堆栈还小，就将历史剩余最小堆栈更新为当前的可用内存堆大小（更新可用内存的历史记录）</a:t>
            </a:r>
          </a:p>
        </p:txBody>
      </p:sp>
      <p:cxnSp>
        <p:nvCxnSpPr>
          <p:cNvPr id="17" name="直接箭头连接符 16">
            <a:extLst>
              <a:ext uri="{FF2B5EF4-FFF2-40B4-BE49-F238E27FC236}">
                <a16:creationId xmlns:a16="http://schemas.microsoft.com/office/drawing/2014/main" id="{C7F9FA68-AB82-A8A7-2B4D-7B2FC32F91CA}"/>
              </a:ext>
            </a:extLst>
          </p:cNvPr>
          <p:cNvCxnSpPr>
            <a:stCxn id="15" idx="1"/>
          </p:cNvCxnSpPr>
          <p:nvPr/>
        </p:nvCxnSpPr>
        <p:spPr>
          <a:xfrm flipH="1" flipV="1">
            <a:off x="6293796" y="4388570"/>
            <a:ext cx="398834" cy="4616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312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F8267A-166A-1FD8-AFB5-BA4CDA611C63}"/>
              </a:ext>
            </a:extLst>
          </p:cNvPr>
          <p:cNvPicPr>
            <a:picLocks noChangeAspect="1"/>
          </p:cNvPicPr>
          <p:nvPr/>
        </p:nvPicPr>
        <p:blipFill>
          <a:blip r:embed="rId2"/>
          <a:stretch>
            <a:fillRect/>
          </a:stretch>
        </p:blipFill>
        <p:spPr>
          <a:xfrm>
            <a:off x="0" y="529088"/>
            <a:ext cx="10545647" cy="819264"/>
          </a:xfrm>
          <a:prstGeom prst="rect">
            <a:avLst/>
          </a:prstGeom>
        </p:spPr>
      </p:pic>
      <p:sp>
        <p:nvSpPr>
          <p:cNvPr id="4" name="文本框 3">
            <a:extLst>
              <a:ext uri="{FF2B5EF4-FFF2-40B4-BE49-F238E27FC236}">
                <a16:creationId xmlns:a16="http://schemas.microsoft.com/office/drawing/2014/main" id="{62673900-FD2D-D286-824D-21941219D1CC}"/>
              </a:ext>
            </a:extLst>
          </p:cNvPr>
          <p:cNvSpPr txBox="1"/>
          <p:nvPr/>
        </p:nvSpPr>
        <p:spPr>
          <a:xfrm>
            <a:off x="398834" y="97277"/>
            <a:ext cx="4542817" cy="369332"/>
          </a:xfrm>
          <a:prstGeom prst="rect">
            <a:avLst/>
          </a:prstGeom>
          <a:noFill/>
        </p:spPr>
        <p:txBody>
          <a:bodyPr wrap="square" rtlCol="0">
            <a:spAutoFit/>
          </a:bodyPr>
          <a:lstStyle/>
          <a:p>
            <a:r>
              <a:rPr lang="zh-CN" altLang="en-US" b="1" dirty="0">
                <a:solidFill>
                  <a:srgbClr val="FF0000"/>
                </a:solidFill>
              </a:rPr>
              <a:t>承接上页</a:t>
            </a:r>
          </a:p>
        </p:txBody>
      </p:sp>
      <p:cxnSp>
        <p:nvCxnSpPr>
          <p:cNvPr id="6" name="直接箭头连接符 5">
            <a:extLst>
              <a:ext uri="{FF2B5EF4-FFF2-40B4-BE49-F238E27FC236}">
                <a16:creationId xmlns:a16="http://schemas.microsoft.com/office/drawing/2014/main" id="{4C4E278F-7D69-D159-CFF3-5DBF8C7D8779}"/>
              </a:ext>
            </a:extLst>
          </p:cNvPr>
          <p:cNvCxnSpPr/>
          <p:nvPr/>
        </p:nvCxnSpPr>
        <p:spPr>
          <a:xfrm>
            <a:off x="4163438" y="651753"/>
            <a:ext cx="2908571" cy="1517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E30E3AB-5BFF-4E90-F620-406FCFCF48AD}"/>
              </a:ext>
            </a:extLst>
          </p:cNvPr>
          <p:cNvSpPr txBox="1"/>
          <p:nvPr/>
        </p:nvSpPr>
        <p:spPr>
          <a:xfrm>
            <a:off x="7334655" y="1984443"/>
            <a:ext cx="4163439" cy="646331"/>
          </a:xfrm>
          <a:prstGeom prst="rect">
            <a:avLst/>
          </a:prstGeom>
          <a:noFill/>
        </p:spPr>
        <p:txBody>
          <a:bodyPr wrap="square" rtlCol="0">
            <a:spAutoFit/>
          </a:bodyPr>
          <a:lstStyle/>
          <a:p>
            <a:r>
              <a:rPr lang="zh-CN" altLang="en-US" b="1" dirty="0"/>
              <a:t>就是在内存堆初始化的时候将第</a:t>
            </a:r>
            <a:r>
              <a:rPr lang="en-US" altLang="zh-CN" b="1" dirty="0"/>
              <a:t>31</a:t>
            </a:r>
            <a:r>
              <a:rPr lang="zh-CN" altLang="en-US" b="1" dirty="0"/>
              <a:t>位置一，标记为该内存块被使用</a:t>
            </a:r>
          </a:p>
        </p:txBody>
      </p:sp>
      <p:cxnSp>
        <p:nvCxnSpPr>
          <p:cNvPr id="9" name="直接箭头连接符 8">
            <a:extLst>
              <a:ext uri="{FF2B5EF4-FFF2-40B4-BE49-F238E27FC236}">
                <a16:creationId xmlns:a16="http://schemas.microsoft.com/office/drawing/2014/main" id="{FB4C558B-FFBA-4C05-41D1-274A909A3506}"/>
              </a:ext>
            </a:extLst>
          </p:cNvPr>
          <p:cNvCxnSpPr/>
          <p:nvPr/>
        </p:nvCxnSpPr>
        <p:spPr>
          <a:xfrm>
            <a:off x="3560323" y="963038"/>
            <a:ext cx="1955260" cy="18774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5B54249-F171-7226-3FBA-1C01D1BC44DC}"/>
              </a:ext>
            </a:extLst>
          </p:cNvPr>
          <p:cNvSpPr txBox="1"/>
          <p:nvPr/>
        </p:nvSpPr>
        <p:spPr>
          <a:xfrm>
            <a:off x="5856051" y="2840477"/>
            <a:ext cx="5778230" cy="646331"/>
          </a:xfrm>
          <a:prstGeom prst="rect">
            <a:avLst/>
          </a:prstGeom>
          <a:noFill/>
        </p:spPr>
        <p:txBody>
          <a:bodyPr wrap="square" rtlCol="0">
            <a:spAutoFit/>
          </a:bodyPr>
          <a:lstStyle/>
          <a:p>
            <a:r>
              <a:rPr lang="zh-CN" altLang="en-US" b="1" dirty="0"/>
              <a:t>因为该内存块已经使用所以该内存快的下一个空闲内存指向为空，只有空闲列表才有下一个空闲内存块</a:t>
            </a:r>
          </a:p>
        </p:txBody>
      </p:sp>
      <p:cxnSp>
        <p:nvCxnSpPr>
          <p:cNvPr id="12" name="直接箭头连接符 11">
            <a:extLst>
              <a:ext uri="{FF2B5EF4-FFF2-40B4-BE49-F238E27FC236}">
                <a16:creationId xmlns:a16="http://schemas.microsoft.com/office/drawing/2014/main" id="{688479F3-9D5D-02EC-DFD7-35DC7D6F9E96}"/>
              </a:ext>
            </a:extLst>
          </p:cNvPr>
          <p:cNvCxnSpPr/>
          <p:nvPr/>
        </p:nvCxnSpPr>
        <p:spPr>
          <a:xfrm>
            <a:off x="1614791" y="1235413"/>
            <a:ext cx="0" cy="1498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E2082BF-590C-B100-8265-BAB42682F2C8}"/>
              </a:ext>
            </a:extLst>
          </p:cNvPr>
          <p:cNvSpPr txBox="1"/>
          <p:nvPr/>
        </p:nvSpPr>
        <p:spPr>
          <a:xfrm>
            <a:off x="398834" y="2840477"/>
            <a:ext cx="4056434" cy="646331"/>
          </a:xfrm>
          <a:prstGeom prst="rect">
            <a:avLst/>
          </a:prstGeom>
          <a:noFill/>
        </p:spPr>
        <p:txBody>
          <a:bodyPr wrap="square" rtlCol="0">
            <a:spAutoFit/>
          </a:bodyPr>
          <a:lstStyle/>
          <a:p>
            <a:r>
              <a:rPr lang="zh-CN" altLang="en-US" b="1" dirty="0"/>
              <a:t>表示成功申请的次数，每成功申请一次，该值就加一</a:t>
            </a:r>
          </a:p>
        </p:txBody>
      </p:sp>
      <p:pic>
        <p:nvPicPr>
          <p:cNvPr id="15" name="图片 14">
            <a:extLst>
              <a:ext uri="{FF2B5EF4-FFF2-40B4-BE49-F238E27FC236}">
                <a16:creationId xmlns:a16="http://schemas.microsoft.com/office/drawing/2014/main" id="{0B1F0AC1-D82C-7B09-5EA3-5D18AF29692C}"/>
              </a:ext>
            </a:extLst>
          </p:cNvPr>
          <p:cNvPicPr>
            <a:picLocks noChangeAspect="1"/>
          </p:cNvPicPr>
          <p:nvPr/>
        </p:nvPicPr>
        <p:blipFill>
          <a:blip r:embed="rId3"/>
          <a:stretch>
            <a:fillRect/>
          </a:stretch>
        </p:blipFill>
        <p:spPr>
          <a:xfrm>
            <a:off x="398834" y="3546802"/>
            <a:ext cx="3886742" cy="1162212"/>
          </a:xfrm>
          <a:prstGeom prst="rect">
            <a:avLst/>
          </a:prstGeom>
        </p:spPr>
      </p:pic>
      <p:sp>
        <p:nvSpPr>
          <p:cNvPr id="16" name="文本框 15">
            <a:extLst>
              <a:ext uri="{FF2B5EF4-FFF2-40B4-BE49-F238E27FC236}">
                <a16:creationId xmlns:a16="http://schemas.microsoft.com/office/drawing/2014/main" id="{91A742F9-303C-948F-3573-E9C16140B141}"/>
              </a:ext>
            </a:extLst>
          </p:cNvPr>
          <p:cNvSpPr txBox="1"/>
          <p:nvPr/>
        </p:nvSpPr>
        <p:spPr>
          <a:xfrm>
            <a:off x="4941651" y="5175274"/>
            <a:ext cx="4204510"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内存申请函数结束</a:t>
            </a:r>
          </a:p>
        </p:txBody>
      </p:sp>
    </p:spTree>
    <p:extLst>
      <p:ext uri="{BB962C8B-B14F-4D97-AF65-F5344CB8AC3E}">
        <p14:creationId xmlns:p14="http://schemas.microsoft.com/office/powerpoint/2010/main" val="228826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3D0D4D-1935-F16C-AC27-6F8850A5D949}"/>
              </a:ext>
            </a:extLst>
          </p:cNvPr>
          <p:cNvPicPr>
            <a:picLocks noChangeAspect="1"/>
          </p:cNvPicPr>
          <p:nvPr/>
        </p:nvPicPr>
        <p:blipFill>
          <a:blip r:embed="rId2"/>
          <a:stretch>
            <a:fillRect/>
          </a:stretch>
        </p:blipFill>
        <p:spPr>
          <a:xfrm>
            <a:off x="0" y="891627"/>
            <a:ext cx="4239217" cy="1066949"/>
          </a:xfrm>
          <a:prstGeom prst="rect">
            <a:avLst/>
          </a:prstGeom>
        </p:spPr>
      </p:pic>
      <p:sp>
        <p:nvSpPr>
          <p:cNvPr id="4" name="文本框 3">
            <a:extLst>
              <a:ext uri="{FF2B5EF4-FFF2-40B4-BE49-F238E27FC236}">
                <a16:creationId xmlns:a16="http://schemas.microsoft.com/office/drawing/2014/main" id="{6EE7B2F7-B6E6-056F-F28E-619BA5CC6A19}"/>
              </a:ext>
            </a:extLst>
          </p:cNvPr>
          <p:cNvSpPr txBox="1"/>
          <p:nvPr/>
        </p:nvSpPr>
        <p:spPr>
          <a:xfrm>
            <a:off x="1741251" y="214009"/>
            <a:ext cx="3706238" cy="369332"/>
          </a:xfrm>
          <a:prstGeom prst="rect">
            <a:avLst/>
          </a:prstGeom>
          <a:noFill/>
        </p:spPr>
        <p:txBody>
          <a:bodyPr wrap="square" rtlCol="0">
            <a:spAutoFit/>
          </a:bodyPr>
          <a:lstStyle/>
          <a:p>
            <a:r>
              <a:rPr lang="zh-CN" altLang="en-US" b="1" dirty="0">
                <a:solidFill>
                  <a:srgbClr val="FF0000"/>
                </a:solidFill>
              </a:rPr>
              <a:t>内存释放函数解析</a:t>
            </a:r>
          </a:p>
        </p:txBody>
      </p:sp>
      <p:sp>
        <p:nvSpPr>
          <p:cNvPr id="5" name="文本框 4">
            <a:extLst>
              <a:ext uri="{FF2B5EF4-FFF2-40B4-BE49-F238E27FC236}">
                <a16:creationId xmlns:a16="http://schemas.microsoft.com/office/drawing/2014/main" id="{B2FDCCA4-887B-CDC3-82A7-CDF219B4FEDC}"/>
              </a:ext>
            </a:extLst>
          </p:cNvPr>
          <p:cNvSpPr txBox="1"/>
          <p:nvPr/>
        </p:nvSpPr>
        <p:spPr>
          <a:xfrm>
            <a:off x="4513634" y="891627"/>
            <a:ext cx="3803515" cy="369332"/>
          </a:xfrm>
          <a:prstGeom prst="rect">
            <a:avLst/>
          </a:prstGeom>
          <a:noFill/>
        </p:spPr>
        <p:txBody>
          <a:bodyPr wrap="square" rtlCol="0">
            <a:spAutoFit/>
          </a:bodyPr>
          <a:lstStyle/>
          <a:p>
            <a:r>
              <a:rPr lang="zh-CN" altLang="en-US" b="1" dirty="0"/>
              <a:t>参数就是内存块的起始地址</a:t>
            </a:r>
          </a:p>
        </p:txBody>
      </p:sp>
      <p:cxnSp>
        <p:nvCxnSpPr>
          <p:cNvPr id="7" name="直接箭头连接符 6">
            <a:extLst>
              <a:ext uri="{FF2B5EF4-FFF2-40B4-BE49-F238E27FC236}">
                <a16:creationId xmlns:a16="http://schemas.microsoft.com/office/drawing/2014/main" id="{9F2B52A9-54FF-58BC-02EC-BC0632760323}"/>
              </a:ext>
            </a:extLst>
          </p:cNvPr>
          <p:cNvCxnSpPr>
            <a:stCxn id="5" idx="1"/>
          </p:cNvCxnSpPr>
          <p:nvPr/>
        </p:nvCxnSpPr>
        <p:spPr>
          <a:xfrm flipH="1">
            <a:off x="2976664" y="1076293"/>
            <a:ext cx="15369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340B2070-275D-AFDD-96BC-D94161B1A3D7}"/>
              </a:ext>
            </a:extLst>
          </p:cNvPr>
          <p:cNvPicPr>
            <a:picLocks noChangeAspect="1"/>
          </p:cNvPicPr>
          <p:nvPr/>
        </p:nvPicPr>
        <p:blipFill>
          <a:blip r:embed="rId3"/>
          <a:stretch>
            <a:fillRect/>
          </a:stretch>
        </p:blipFill>
        <p:spPr>
          <a:xfrm>
            <a:off x="172976" y="1958576"/>
            <a:ext cx="3581900" cy="2210108"/>
          </a:xfrm>
          <a:prstGeom prst="rect">
            <a:avLst/>
          </a:prstGeom>
        </p:spPr>
      </p:pic>
      <p:sp>
        <p:nvSpPr>
          <p:cNvPr id="10" name="文本框 9">
            <a:extLst>
              <a:ext uri="{FF2B5EF4-FFF2-40B4-BE49-F238E27FC236}">
                <a16:creationId xmlns:a16="http://schemas.microsoft.com/office/drawing/2014/main" id="{037591B1-7E75-0448-9E6A-1211841ADD77}"/>
              </a:ext>
            </a:extLst>
          </p:cNvPr>
          <p:cNvSpPr txBox="1"/>
          <p:nvPr/>
        </p:nvSpPr>
        <p:spPr>
          <a:xfrm>
            <a:off x="4513634" y="1997487"/>
            <a:ext cx="2840476" cy="369332"/>
          </a:xfrm>
          <a:prstGeom prst="rect">
            <a:avLst/>
          </a:prstGeom>
          <a:noFill/>
        </p:spPr>
        <p:txBody>
          <a:bodyPr wrap="square" rtlCol="0">
            <a:spAutoFit/>
          </a:bodyPr>
          <a:lstStyle/>
          <a:p>
            <a:r>
              <a:rPr lang="zh-CN" altLang="en-US" b="1" dirty="0"/>
              <a:t>首先起始地址不能为空</a:t>
            </a:r>
          </a:p>
        </p:txBody>
      </p:sp>
      <p:sp>
        <p:nvSpPr>
          <p:cNvPr id="11" name="文本框 10">
            <a:extLst>
              <a:ext uri="{FF2B5EF4-FFF2-40B4-BE49-F238E27FC236}">
                <a16:creationId xmlns:a16="http://schemas.microsoft.com/office/drawing/2014/main" id="{DE71FFE3-14F6-B8B1-F604-26093FC6335A}"/>
              </a:ext>
            </a:extLst>
          </p:cNvPr>
          <p:cNvSpPr txBox="1"/>
          <p:nvPr/>
        </p:nvSpPr>
        <p:spPr>
          <a:xfrm>
            <a:off x="4513634" y="2641682"/>
            <a:ext cx="7412477" cy="923330"/>
          </a:xfrm>
          <a:prstGeom prst="rect">
            <a:avLst/>
          </a:prstGeom>
          <a:noFill/>
        </p:spPr>
        <p:txBody>
          <a:bodyPr wrap="square" rtlCol="0">
            <a:spAutoFit/>
          </a:bodyPr>
          <a:lstStyle/>
          <a:p>
            <a:r>
              <a:rPr lang="zh-CN" altLang="en-US" b="1" dirty="0"/>
              <a:t>进行指针偏移，因为申请内存时返回的是可用的</a:t>
            </a:r>
            <a:r>
              <a:rPr lang="zh-CN" altLang="en-US" b="1" dirty="0">
                <a:solidFill>
                  <a:srgbClr val="FF0000"/>
                </a:solidFill>
              </a:rPr>
              <a:t>内存的起始地址</a:t>
            </a:r>
            <a:r>
              <a:rPr lang="zh-CN" altLang="en-US" b="1" dirty="0"/>
              <a:t>，没有包括结构体的部分，现在释放内存需要将结构体所占空间一起释放，所以需要将指针偏移到</a:t>
            </a:r>
            <a:r>
              <a:rPr lang="zh-CN" altLang="en-US" b="1" dirty="0">
                <a:solidFill>
                  <a:srgbClr val="FF0000"/>
                </a:solidFill>
              </a:rPr>
              <a:t>结构体起始地址</a:t>
            </a:r>
            <a:r>
              <a:rPr lang="zh-CN" altLang="en-US" b="1" dirty="0"/>
              <a:t>的位置</a:t>
            </a:r>
          </a:p>
        </p:txBody>
      </p:sp>
      <p:cxnSp>
        <p:nvCxnSpPr>
          <p:cNvPr id="13" name="直接箭头连接符 12">
            <a:extLst>
              <a:ext uri="{FF2B5EF4-FFF2-40B4-BE49-F238E27FC236}">
                <a16:creationId xmlns:a16="http://schemas.microsoft.com/office/drawing/2014/main" id="{E994F4A6-7C33-1E6C-BB25-C8ABD7CAE042}"/>
              </a:ext>
            </a:extLst>
          </p:cNvPr>
          <p:cNvCxnSpPr>
            <a:stCxn id="11" idx="1"/>
          </p:cNvCxnSpPr>
          <p:nvPr/>
        </p:nvCxnSpPr>
        <p:spPr>
          <a:xfrm flipH="1">
            <a:off x="3375498" y="3103347"/>
            <a:ext cx="1138136" cy="87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2">
            <a:extLst>
              <a:ext uri="{FF2B5EF4-FFF2-40B4-BE49-F238E27FC236}">
                <a16:creationId xmlns:a16="http://schemas.microsoft.com/office/drawing/2014/main" id="{E3A9810D-9CBD-3756-092B-FFF2FDCA3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315" y="3565012"/>
            <a:ext cx="5544685" cy="329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箭头连接符 15">
            <a:extLst>
              <a:ext uri="{FF2B5EF4-FFF2-40B4-BE49-F238E27FC236}">
                <a16:creationId xmlns:a16="http://schemas.microsoft.com/office/drawing/2014/main" id="{A5E09F58-A1E6-770A-0F1F-A387D8E50BEB}"/>
              </a:ext>
            </a:extLst>
          </p:cNvPr>
          <p:cNvCxnSpPr/>
          <p:nvPr/>
        </p:nvCxnSpPr>
        <p:spPr>
          <a:xfrm>
            <a:off x="8939719" y="3429000"/>
            <a:ext cx="1439694" cy="500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25BA81B-87C4-96A4-A478-64613BBD1B15}"/>
              </a:ext>
            </a:extLst>
          </p:cNvPr>
          <p:cNvCxnSpPr>
            <a:cxnSpLocks/>
          </p:cNvCxnSpPr>
          <p:nvPr/>
        </p:nvCxnSpPr>
        <p:spPr>
          <a:xfrm flipH="1">
            <a:off x="10379413" y="2889115"/>
            <a:ext cx="389106" cy="15272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CACD13C4-CC9F-A167-9111-9D10F997A489}"/>
              </a:ext>
            </a:extLst>
          </p:cNvPr>
          <p:cNvSpPr txBox="1"/>
          <p:nvPr/>
        </p:nvSpPr>
        <p:spPr>
          <a:xfrm>
            <a:off x="4542817" y="3677055"/>
            <a:ext cx="1809344" cy="646331"/>
          </a:xfrm>
          <a:prstGeom prst="rect">
            <a:avLst/>
          </a:prstGeom>
          <a:noFill/>
        </p:spPr>
        <p:txBody>
          <a:bodyPr wrap="square" rtlCol="0">
            <a:spAutoFit/>
          </a:bodyPr>
          <a:lstStyle/>
          <a:p>
            <a:r>
              <a:rPr lang="zh-CN" altLang="en-US" b="1" dirty="0"/>
              <a:t>偏移后的地址赋值给</a:t>
            </a:r>
            <a:r>
              <a:rPr lang="en-US" altLang="zh-CN" b="1" dirty="0" err="1"/>
              <a:t>pxLink</a:t>
            </a:r>
            <a:endParaRPr lang="zh-CN" altLang="en-US" b="1" dirty="0"/>
          </a:p>
        </p:txBody>
      </p:sp>
      <p:cxnSp>
        <p:nvCxnSpPr>
          <p:cNvPr id="22" name="直接箭头连接符 21">
            <a:extLst>
              <a:ext uri="{FF2B5EF4-FFF2-40B4-BE49-F238E27FC236}">
                <a16:creationId xmlns:a16="http://schemas.microsoft.com/office/drawing/2014/main" id="{350ECD15-67D1-1327-85FE-F3CFCF3BB48A}"/>
              </a:ext>
            </a:extLst>
          </p:cNvPr>
          <p:cNvCxnSpPr>
            <a:stCxn id="20" idx="1"/>
          </p:cNvCxnSpPr>
          <p:nvPr/>
        </p:nvCxnSpPr>
        <p:spPr>
          <a:xfrm flipH="1" flipV="1">
            <a:off x="3594370" y="3929974"/>
            <a:ext cx="948447" cy="70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471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584FA4-88FD-019B-691B-41E9FBB17878}"/>
              </a:ext>
            </a:extLst>
          </p:cNvPr>
          <p:cNvPicPr>
            <a:picLocks noChangeAspect="1"/>
          </p:cNvPicPr>
          <p:nvPr/>
        </p:nvPicPr>
        <p:blipFill rotWithShape="1">
          <a:blip r:embed="rId2"/>
          <a:srcRect b="55888"/>
          <a:stretch/>
        </p:blipFill>
        <p:spPr>
          <a:xfrm>
            <a:off x="0" y="466929"/>
            <a:ext cx="9069066" cy="1949838"/>
          </a:xfrm>
          <a:prstGeom prst="rect">
            <a:avLst/>
          </a:prstGeom>
        </p:spPr>
      </p:pic>
      <p:sp>
        <p:nvSpPr>
          <p:cNvPr id="4" name="文本框 3">
            <a:extLst>
              <a:ext uri="{FF2B5EF4-FFF2-40B4-BE49-F238E27FC236}">
                <a16:creationId xmlns:a16="http://schemas.microsoft.com/office/drawing/2014/main" id="{0E893256-C9C3-5B83-C77D-77F0FF57764C}"/>
              </a:ext>
            </a:extLst>
          </p:cNvPr>
          <p:cNvSpPr txBox="1"/>
          <p:nvPr/>
        </p:nvSpPr>
        <p:spPr>
          <a:xfrm>
            <a:off x="865762" y="87549"/>
            <a:ext cx="3745149" cy="379379"/>
          </a:xfrm>
          <a:prstGeom prst="rect">
            <a:avLst/>
          </a:prstGeom>
          <a:noFill/>
        </p:spPr>
        <p:txBody>
          <a:bodyPr wrap="square" rtlCol="0">
            <a:spAutoFit/>
          </a:bodyPr>
          <a:lstStyle/>
          <a:p>
            <a:r>
              <a:rPr lang="zh-CN" altLang="en-US" b="1" dirty="0">
                <a:solidFill>
                  <a:srgbClr val="FF0000"/>
                </a:solidFill>
              </a:rPr>
              <a:t>承接上页</a:t>
            </a:r>
          </a:p>
        </p:txBody>
      </p:sp>
      <p:sp>
        <p:nvSpPr>
          <p:cNvPr id="5" name="文本框 4">
            <a:extLst>
              <a:ext uri="{FF2B5EF4-FFF2-40B4-BE49-F238E27FC236}">
                <a16:creationId xmlns:a16="http://schemas.microsoft.com/office/drawing/2014/main" id="{51870710-BF52-9636-A98F-0C71B5EEFF05}"/>
              </a:ext>
            </a:extLst>
          </p:cNvPr>
          <p:cNvSpPr txBox="1"/>
          <p:nvPr/>
        </p:nvSpPr>
        <p:spPr>
          <a:xfrm>
            <a:off x="9192638" y="466928"/>
            <a:ext cx="2655651" cy="369332"/>
          </a:xfrm>
          <a:prstGeom prst="rect">
            <a:avLst/>
          </a:prstGeom>
          <a:noFill/>
        </p:spPr>
        <p:txBody>
          <a:bodyPr wrap="square" rtlCol="0">
            <a:spAutoFit/>
          </a:bodyPr>
          <a:lstStyle/>
          <a:p>
            <a:r>
              <a:rPr lang="zh-CN" altLang="en-US" b="1" dirty="0"/>
              <a:t>最高位是否置一</a:t>
            </a:r>
          </a:p>
        </p:txBody>
      </p:sp>
      <p:sp>
        <p:nvSpPr>
          <p:cNvPr id="6" name="文本框 5">
            <a:extLst>
              <a:ext uri="{FF2B5EF4-FFF2-40B4-BE49-F238E27FC236}">
                <a16:creationId xmlns:a16="http://schemas.microsoft.com/office/drawing/2014/main" id="{9AA77FCE-6DB3-4A71-A888-04474088E23E}"/>
              </a:ext>
            </a:extLst>
          </p:cNvPr>
          <p:cNvSpPr txBox="1"/>
          <p:nvPr/>
        </p:nvSpPr>
        <p:spPr>
          <a:xfrm>
            <a:off x="9260732" y="1770435"/>
            <a:ext cx="2655651" cy="646331"/>
          </a:xfrm>
          <a:prstGeom prst="rect">
            <a:avLst/>
          </a:prstGeom>
          <a:noFill/>
        </p:spPr>
        <p:txBody>
          <a:bodyPr wrap="square" rtlCol="0">
            <a:spAutoFit/>
          </a:bodyPr>
          <a:lstStyle/>
          <a:p>
            <a:r>
              <a:rPr lang="zh-CN" altLang="en-US" b="1" dirty="0"/>
              <a:t>释放内存块需要将最高位清零</a:t>
            </a:r>
          </a:p>
        </p:txBody>
      </p:sp>
      <p:pic>
        <p:nvPicPr>
          <p:cNvPr id="7" name="图片 6">
            <a:extLst>
              <a:ext uri="{FF2B5EF4-FFF2-40B4-BE49-F238E27FC236}">
                <a16:creationId xmlns:a16="http://schemas.microsoft.com/office/drawing/2014/main" id="{CC3D617B-8841-0959-9B9F-9DC0D9ECA667}"/>
              </a:ext>
            </a:extLst>
          </p:cNvPr>
          <p:cNvPicPr>
            <a:picLocks noChangeAspect="1"/>
          </p:cNvPicPr>
          <p:nvPr/>
        </p:nvPicPr>
        <p:blipFill rotWithShape="1">
          <a:blip r:embed="rId2"/>
          <a:srcRect t="40842"/>
          <a:stretch/>
        </p:blipFill>
        <p:spPr>
          <a:xfrm>
            <a:off x="0" y="2929875"/>
            <a:ext cx="9069066" cy="2614891"/>
          </a:xfrm>
          <a:prstGeom prst="rect">
            <a:avLst/>
          </a:prstGeom>
        </p:spPr>
      </p:pic>
      <p:sp>
        <p:nvSpPr>
          <p:cNvPr id="8" name="文本框 7">
            <a:extLst>
              <a:ext uri="{FF2B5EF4-FFF2-40B4-BE49-F238E27FC236}">
                <a16:creationId xmlns:a16="http://schemas.microsoft.com/office/drawing/2014/main" id="{52189354-F58E-E5F2-8DF1-0A01FF059C2C}"/>
              </a:ext>
            </a:extLst>
          </p:cNvPr>
          <p:cNvSpPr txBox="1"/>
          <p:nvPr/>
        </p:nvSpPr>
        <p:spPr>
          <a:xfrm>
            <a:off x="9302707" y="2811304"/>
            <a:ext cx="2655651" cy="646331"/>
          </a:xfrm>
          <a:prstGeom prst="rect">
            <a:avLst/>
          </a:prstGeom>
          <a:noFill/>
        </p:spPr>
        <p:txBody>
          <a:bodyPr wrap="square" rtlCol="0">
            <a:spAutoFit/>
          </a:bodyPr>
          <a:lstStyle/>
          <a:p>
            <a:r>
              <a:rPr lang="zh-CN" altLang="en-US" b="1" dirty="0"/>
              <a:t>挂起任务调度器开始进行真正的释放操作</a:t>
            </a:r>
          </a:p>
        </p:txBody>
      </p:sp>
      <p:pic>
        <p:nvPicPr>
          <p:cNvPr id="10" name="图片 9">
            <a:extLst>
              <a:ext uri="{FF2B5EF4-FFF2-40B4-BE49-F238E27FC236}">
                <a16:creationId xmlns:a16="http://schemas.microsoft.com/office/drawing/2014/main" id="{F868F254-F3E0-17AA-E47E-BB1E9056CCBC}"/>
              </a:ext>
            </a:extLst>
          </p:cNvPr>
          <p:cNvPicPr>
            <a:picLocks noChangeAspect="1"/>
          </p:cNvPicPr>
          <p:nvPr/>
        </p:nvPicPr>
        <p:blipFill>
          <a:blip r:embed="rId3"/>
          <a:stretch>
            <a:fillRect/>
          </a:stretch>
        </p:blipFill>
        <p:spPr>
          <a:xfrm>
            <a:off x="8752995" y="3580511"/>
            <a:ext cx="3439005" cy="762106"/>
          </a:xfrm>
          <a:prstGeom prst="rect">
            <a:avLst/>
          </a:prstGeom>
        </p:spPr>
      </p:pic>
      <p:sp>
        <p:nvSpPr>
          <p:cNvPr id="11" name="文本框 10">
            <a:extLst>
              <a:ext uri="{FF2B5EF4-FFF2-40B4-BE49-F238E27FC236}">
                <a16:creationId xmlns:a16="http://schemas.microsoft.com/office/drawing/2014/main" id="{F51C34A8-E8C4-4635-E734-106AE7E5C6A4}"/>
              </a:ext>
            </a:extLst>
          </p:cNvPr>
          <p:cNvSpPr txBox="1"/>
          <p:nvPr/>
        </p:nvSpPr>
        <p:spPr>
          <a:xfrm>
            <a:off x="9302707" y="4465493"/>
            <a:ext cx="2655651" cy="646331"/>
          </a:xfrm>
          <a:prstGeom prst="rect">
            <a:avLst/>
          </a:prstGeom>
          <a:noFill/>
        </p:spPr>
        <p:txBody>
          <a:bodyPr wrap="square" rtlCol="0">
            <a:spAutoFit/>
          </a:bodyPr>
          <a:lstStyle/>
          <a:p>
            <a:r>
              <a:rPr lang="zh-CN" altLang="en-US" b="1" dirty="0"/>
              <a:t>释放之后，整个可用空闲内存堆大小会增加</a:t>
            </a:r>
          </a:p>
        </p:txBody>
      </p:sp>
      <p:pic>
        <p:nvPicPr>
          <p:cNvPr id="13" name="图片 12">
            <a:extLst>
              <a:ext uri="{FF2B5EF4-FFF2-40B4-BE49-F238E27FC236}">
                <a16:creationId xmlns:a16="http://schemas.microsoft.com/office/drawing/2014/main" id="{5125C1C2-C391-F82C-6503-A697AE3A1D07}"/>
              </a:ext>
            </a:extLst>
          </p:cNvPr>
          <p:cNvPicPr>
            <a:picLocks noChangeAspect="1"/>
          </p:cNvPicPr>
          <p:nvPr/>
        </p:nvPicPr>
        <p:blipFill>
          <a:blip r:embed="rId4"/>
          <a:stretch>
            <a:fillRect/>
          </a:stretch>
        </p:blipFill>
        <p:spPr>
          <a:xfrm>
            <a:off x="1489050" y="5654156"/>
            <a:ext cx="3562847" cy="638264"/>
          </a:xfrm>
          <a:prstGeom prst="rect">
            <a:avLst/>
          </a:prstGeom>
        </p:spPr>
      </p:pic>
      <p:pic>
        <p:nvPicPr>
          <p:cNvPr id="15" name="图片 14">
            <a:extLst>
              <a:ext uri="{FF2B5EF4-FFF2-40B4-BE49-F238E27FC236}">
                <a16:creationId xmlns:a16="http://schemas.microsoft.com/office/drawing/2014/main" id="{BDE59A98-D8E8-A210-B82B-5552F09D93EE}"/>
              </a:ext>
            </a:extLst>
          </p:cNvPr>
          <p:cNvPicPr>
            <a:picLocks noChangeAspect="1"/>
          </p:cNvPicPr>
          <p:nvPr/>
        </p:nvPicPr>
        <p:blipFill>
          <a:blip r:embed="rId5"/>
          <a:stretch>
            <a:fillRect/>
          </a:stretch>
        </p:blipFill>
        <p:spPr>
          <a:xfrm>
            <a:off x="5458587" y="5654156"/>
            <a:ext cx="3610479" cy="638264"/>
          </a:xfrm>
          <a:prstGeom prst="rect">
            <a:avLst/>
          </a:prstGeom>
        </p:spPr>
      </p:pic>
    </p:spTree>
    <p:extLst>
      <p:ext uri="{BB962C8B-B14F-4D97-AF65-F5344CB8AC3E}">
        <p14:creationId xmlns:p14="http://schemas.microsoft.com/office/powerpoint/2010/main" val="155816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BD948F-28A2-CC28-13BE-A899DA93C657}"/>
              </a:ext>
            </a:extLst>
          </p:cNvPr>
          <p:cNvPicPr>
            <a:picLocks noChangeAspect="1"/>
          </p:cNvPicPr>
          <p:nvPr/>
        </p:nvPicPr>
        <p:blipFill>
          <a:blip r:embed="rId2"/>
          <a:stretch>
            <a:fillRect/>
          </a:stretch>
        </p:blipFill>
        <p:spPr>
          <a:xfrm>
            <a:off x="575492" y="408562"/>
            <a:ext cx="11041016" cy="5410955"/>
          </a:xfrm>
          <a:prstGeom prst="rect">
            <a:avLst/>
          </a:prstGeom>
        </p:spPr>
      </p:pic>
      <p:pic>
        <p:nvPicPr>
          <p:cNvPr id="6" name="图片 5">
            <a:extLst>
              <a:ext uri="{FF2B5EF4-FFF2-40B4-BE49-F238E27FC236}">
                <a16:creationId xmlns:a16="http://schemas.microsoft.com/office/drawing/2014/main" id="{7B667779-B73D-EA86-6DF9-C31532B36FDE}"/>
              </a:ext>
            </a:extLst>
          </p:cNvPr>
          <p:cNvPicPr>
            <a:picLocks noChangeAspect="1"/>
          </p:cNvPicPr>
          <p:nvPr/>
        </p:nvPicPr>
        <p:blipFill>
          <a:blip r:embed="rId3"/>
          <a:stretch>
            <a:fillRect/>
          </a:stretch>
        </p:blipFill>
        <p:spPr>
          <a:xfrm>
            <a:off x="575492" y="5738371"/>
            <a:ext cx="8935697" cy="885949"/>
          </a:xfrm>
          <a:prstGeom prst="rect">
            <a:avLst/>
          </a:prstGeom>
        </p:spPr>
      </p:pic>
    </p:spTree>
    <p:extLst>
      <p:ext uri="{BB962C8B-B14F-4D97-AF65-F5344CB8AC3E}">
        <p14:creationId xmlns:p14="http://schemas.microsoft.com/office/powerpoint/2010/main" val="2157377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395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18466EA-CC38-9703-E661-84338AEBDC28}"/>
              </a:ext>
            </a:extLst>
          </p:cNvPr>
          <p:cNvPicPr>
            <a:picLocks noChangeAspect="1"/>
          </p:cNvPicPr>
          <p:nvPr/>
        </p:nvPicPr>
        <p:blipFill>
          <a:blip r:embed="rId2"/>
          <a:stretch>
            <a:fillRect/>
          </a:stretch>
        </p:blipFill>
        <p:spPr>
          <a:xfrm>
            <a:off x="856519" y="378452"/>
            <a:ext cx="10478962" cy="4658375"/>
          </a:xfrm>
          <a:prstGeom prst="rect">
            <a:avLst/>
          </a:prstGeom>
        </p:spPr>
      </p:pic>
      <p:sp>
        <p:nvSpPr>
          <p:cNvPr id="4" name="文本框 3">
            <a:extLst>
              <a:ext uri="{FF2B5EF4-FFF2-40B4-BE49-F238E27FC236}">
                <a16:creationId xmlns:a16="http://schemas.microsoft.com/office/drawing/2014/main" id="{09D531BC-6EA4-B5B4-DB91-DC1ACA2DDF1D}"/>
              </a:ext>
            </a:extLst>
          </p:cNvPr>
          <p:cNvSpPr txBox="1"/>
          <p:nvPr/>
        </p:nvSpPr>
        <p:spPr>
          <a:xfrm>
            <a:off x="1249680" y="5902960"/>
            <a:ext cx="9387840" cy="369332"/>
          </a:xfrm>
          <a:prstGeom prst="rect">
            <a:avLst/>
          </a:prstGeom>
          <a:noFill/>
        </p:spPr>
        <p:txBody>
          <a:bodyPr wrap="square" rtlCol="0">
            <a:spAutoFit/>
          </a:bodyPr>
          <a:lstStyle/>
          <a:p>
            <a:r>
              <a:rPr lang="en-US" altLang="zh-CN" b="1" dirty="0"/>
              <a:t>Heap_1</a:t>
            </a:r>
            <a:r>
              <a:rPr lang="zh-CN" altLang="en-US" b="1" dirty="0"/>
              <a:t>适合申请队列信号量这种，只申请不释放的情况</a:t>
            </a:r>
          </a:p>
        </p:txBody>
      </p:sp>
      <p:pic>
        <p:nvPicPr>
          <p:cNvPr id="6" name="图片 5">
            <a:extLst>
              <a:ext uri="{FF2B5EF4-FFF2-40B4-BE49-F238E27FC236}">
                <a16:creationId xmlns:a16="http://schemas.microsoft.com/office/drawing/2014/main" id="{9386EBFF-2FDD-A6C1-7EA8-3ED83172734D}"/>
              </a:ext>
            </a:extLst>
          </p:cNvPr>
          <p:cNvPicPr>
            <a:picLocks noChangeAspect="1"/>
          </p:cNvPicPr>
          <p:nvPr/>
        </p:nvPicPr>
        <p:blipFill>
          <a:blip r:embed="rId3"/>
          <a:stretch>
            <a:fillRect/>
          </a:stretch>
        </p:blipFill>
        <p:spPr>
          <a:xfrm>
            <a:off x="1176170" y="5288893"/>
            <a:ext cx="6954220" cy="362001"/>
          </a:xfrm>
          <a:prstGeom prst="rect">
            <a:avLst/>
          </a:prstGeom>
        </p:spPr>
      </p:pic>
    </p:spTree>
    <p:extLst>
      <p:ext uri="{BB962C8B-B14F-4D97-AF65-F5344CB8AC3E}">
        <p14:creationId xmlns:p14="http://schemas.microsoft.com/office/powerpoint/2010/main" val="198655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71FF31-B882-30C4-57A3-4764B51D7C56}"/>
              </a:ext>
            </a:extLst>
          </p:cNvPr>
          <p:cNvPicPr>
            <a:picLocks noChangeAspect="1"/>
          </p:cNvPicPr>
          <p:nvPr/>
        </p:nvPicPr>
        <p:blipFill>
          <a:blip r:embed="rId2"/>
          <a:stretch>
            <a:fillRect/>
          </a:stretch>
        </p:blipFill>
        <p:spPr>
          <a:xfrm>
            <a:off x="675518" y="1147444"/>
            <a:ext cx="10840963" cy="4563112"/>
          </a:xfrm>
          <a:prstGeom prst="rect">
            <a:avLst/>
          </a:prstGeom>
        </p:spPr>
      </p:pic>
    </p:spTree>
    <p:extLst>
      <p:ext uri="{BB962C8B-B14F-4D97-AF65-F5344CB8AC3E}">
        <p14:creationId xmlns:p14="http://schemas.microsoft.com/office/powerpoint/2010/main" val="88051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37A0D1-713B-674A-2137-155C43DBA956}"/>
              </a:ext>
            </a:extLst>
          </p:cNvPr>
          <p:cNvPicPr>
            <a:picLocks noChangeAspect="1"/>
          </p:cNvPicPr>
          <p:nvPr/>
        </p:nvPicPr>
        <p:blipFill>
          <a:blip r:embed="rId2"/>
          <a:stretch>
            <a:fillRect/>
          </a:stretch>
        </p:blipFill>
        <p:spPr>
          <a:xfrm>
            <a:off x="1075624" y="742575"/>
            <a:ext cx="10040751" cy="5372850"/>
          </a:xfrm>
          <a:prstGeom prst="rect">
            <a:avLst/>
          </a:prstGeom>
        </p:spPr>
      </p:pic>
    </p:spTree>
    <p:extLst>
      <p:ext uri="{BB962C8B-B14F-4D97-AF65-F5344CB8AC3E}">
        <p14:creationId xmlns:p14="http://schemas.microsoft.com/office/powerpoint/2010/main" val="169099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BA2ED9-3EEF-B510-8CD9-DECC682830D6}"/>
              </a:ext>
            </a:extLst>
          </p:cNvPr>
          <p:cNvPicPr>
            <a:picLocks noChangeAspect="1"/>
          </p:cNvPicPr>
          <p:nvPr/>
        </p:nvPicPr>
        <p:blipFill>
          <a:blip r:embed="rId2"/>
          <a:stretch>
            <a:fillRect/>
          </a:stretch>
        </p:blipFill>
        <p:spPr>
          <a:xfrm>
            <a:off x="308755" y="699706"/>
            <a:ext cx="11574490" cy="5458587"/>
          </a:xfrm>
          <a:prstGeom prst="rect">
            <a:avLst/>
          </a:prstGeom>
        </p:spPr>
      </p:pic>
    </p:spTree>
    <p:extLst>
      <p:ext uri="{BB962C8B-B14F-4D97-AF65-F5344CB8AC3E}">
        <p14:creationId xmlns:p14="http://schemas.microsoft.com/office/powerpoint/2010/main" val="204614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EC02F2E-7A97-B215-9A37-B48C381210F3}"/>
              </a:ext>
            </a:extLst>
          </p:cNvPr>
          <p:cNvPicPr>
            <a:picLocks noChangeAspect="1"/>
          </p:cNvPicPr>
          <p:nvPr/>
        </p:nvPicPr>
        <p:blipFill>
          <a:blip r:embed="rId2"/>
          <a:stretch>
            <a:fillRect/>
          </a:stretch>
        </p:blipFill>
        <p:spPr>
          <a:xfrm>
            <a:off x="484992" y="666364"/>
            <a:ext cx="11222016" cy="5525271"/>
          </a:xfrm>
          <a:prstGeom prst="rect">
            <a:avLst/>
          </a:prstGeom>
        </p:spPr>
      </p:pic>
    </p:spTree>
    <p:extLst>
      <p:ext uri="{BB962C8B-B14F-4D97-AF65-F5344CB8AC3E}">
        <p14:creationId xmlns:p14="http://schemas.microsoft.com/office/powerpoint/2010/main" val="3073214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5563</TotalTime>
  <Words>1217</Words>
  <Application>Microsoft Office PowerPoint</Application>
  <PresentationFormat>宽屏</PresentationFormat>
  <Paragraphs>100</Paragraphs>
  <Slides>40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40</vt:i4>
      </vt:variant>
    </vt:vector>
  </HeadingPairs>
  <TitlesOfParts>
    <vt:vector size="45" baseType="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诚 先森</dc:creator>
  <cp:lastModifiedBy>诚 先森</cp:lastModifiedBy>
  <cp:revision>232</cp:revision>
  <dcterms:created xsi:type="dcterms:W3CDTF">2023-04-27T07:20:08Z</dcterms:created>
  <dcterms:modified xsi:type="dcterms:W3CDTF">2023-05-01T04:57:40Z</dcterms:modified>
</cp:coreProperties>
</file>